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FB3_90C06F6B.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7FFFFFB4_245C1966.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Lst>
  <p:notesMasterIdLst>
    <p:notesMasterId r:id="rId12"/>
  </p:notesMasterIdLst>
  <p:handoutMasterIdLst>
    <p:handoutMasterId r:id="rId13"/>
  </p:handoutMasterIdLst>
  <p:sldIdLst>
    <p:sldId id="2147483441" r:id="rId5"/>
    <p:sldId id="2147483569" r:id="rId6"/>
    <p:sldId id="2147483581" r:id="rId7"/>
    <p:sldId id="2147483571" r:id="rId8"/>
    <p:sldId id="2147483470" r:id="rId9"/>
    <p:sldId id="2147483572" r:id="rId10"/>
    <p:sldId id="21474835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459AFA-AB83-40C3-8489-9FD1CAC4C720}">
          <p14:sldIdLst>
            <p14:sldId id="2147483441"/>
            <p14:sldId id="2147483569"/>
            <p14:sldId id="2147483581"/>
            <p14:sldId id="2147483571"/>
            <p14:sldId id="2147483470"/>
            <p14:sldId id="2147483572"/>
            <p14:sldId id="2147483573"/>
          </p14:sldIdLst>
        </p14:section>
      </p14:sectionLst>
    </p:ext>
    <p:ext uri="{EFAFB233-063F-42B5-8137-9DF3F51BA10A}">
      <p15:sldGuideLst xmlns:p15="http://schemas.microsoft.com/office/powerpoint/2012/main">
        <p15:guide id="1" orient="horz" pos="3816" userDrawn="1">
          <p15:clr>
            <a:srgbClr val="A4A3A4"/>
          </p15:clr>
        </p15:guide>
        <p15:guide id="2" pos="52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DDEA0E-083E-1CF4-7930-9BB5B36689E2}" name="DUONG, Wendy (NHS ENGLAND)" initials="WD" userId="S::wendy.duong@nhs.net::29d4a7fb-513e-4d6f-8bc0-6d9bb5d91909" providerId="AD"/>
  <p188:author id="{FC175D3E-FB3E-36F7-CEC5-98014847E962}" name="TENNANT, Dawn (NHS ENGLAND)" initials="TE" userId="S::dawn.tennant@nhs.net::e3f37139-47b2-4b86-9b9b-819fa84a0569" providerId="AD"/>
  <p188:author id="{853BBF72-CE98-6259-6C8E-A56B15A47325}" name="BULLIMORE, Thomas (NHS ENGLAND)" initials="TB" userId="S::thomas.bullimore@nhs.net::7cbd8ec4-cf36-4ef5-9a45-39dd779b254d" providerId="AD"/>
  <p188:author id="{C41C3F77-A632-E07E-83F4-2E7FC87036AB}" name="HILL, Mark (NHS ENGLAND)" initials="MH" userId="S::mark.hill10@nhs.net::ff866ad1-448d-4129-95d3-40304bb85d86" providerId="AD"/>
  <p188:author id="{E88BD47B-092A-DBBB-0BDF-8DA9E194A216}" name="HAFESJI, Sabina (NHS ENGLAND)" initials="SH" userId="S::sabina.hafesji@nhs.net::b4dd6024-48f7-48e3-b019-35c788d9e015" providerId="AD"/>
  <p188:author id="{81AE35A6-FBDF-4E7C-E8EC-E52D4A4937D2}" name="MCILROY, Rachel (NHS ENGLAND)" initials="RM" userId="S::rmcilroy@nhs.net::307cf192-14ca-4d0a-8da7-70519a0aaaa7" providerId="AD"/>
  <p188:author id="{2CF764B2-1AA5-0979-06AE-2A4C75F3B066}" name="Watson, Richard (SNEE ICB)" initials="RW" userId="S::richard.watson@snee.nhs.uk::37c1f3bf-d19d-496b-935e-6ce8139bef97" providerId="AD"/>
  <p188:author id="{62FD44C8-AC0E-F623-77E6-5A47FF58D762}" name="FLOOD, Miranda (NHS ENGLAND)" initials="FE" userId="S::miranda.flood1@nhs.net::8c82efcb-9891-4b95-bbe9-af590b3197ba" providerId="AD"/>
  <p188:author id="{F9065BDA-6BB1-966C-662F-C8EA94D5EC81}" name="BJARNASON, Alex (NHS ENGLAND)" initials="AB" userId="S::alex.bjarnason@nhs.net::78eb5a1c-3658-4590-8b13-38d7805e7343" providerId="AD"/>
  <p188:author id="{13734FE5-3282-C04B-E91B-1CDA1B8D5642}" name="SURATI, Karan (NHS ENGLAND)" initials="KS" userId="S::karan.surati@nhs.net::54d41cd7-b1a0-4bd5-93e0-3bd18dbf8e65" providerId="AD"/>
  <p188:author id="{7824B4E9-F7F2-1561-3FF4-F1E9258983B8}" name="WALKER, Philip (NHS ENGLAND)" initials="PW" userId="S::philip.walker2@nhs.net::075159a8-9f06-4228-a515-a1407048b51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7CF"/>
    <a:srgbClr val="D6DEE3"/>
    <a:srgbClr val="48C2DB"/>
    <a:srgbClr val="2C7D77"/>
    <a:srgbClr val="60B0B8"/>
    <a:srgbClr val="425563"/>
    <a:srgbClr val="000000"/>
    <a:srgbClr val="F6F8F8"/>
    <a:srgbClr val="005EB8"/>
    <a:srgbClr val="2650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73" y="450"/>
      </p:cViewPr>
      <p:guideLst>
        <p:guide orient="horz" pos="3816"/>
        <p:guide pos="5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ILROY, Rachel (NHS ENGLAND)" userId="307cf192-14ca-4d0a-8da7-70519a0aaaa7" providerId="ADAL" clId="{007B7321-46B9-49EA-9DC6-F5D8C8E3492B}"/>
    <pc:docChg chg="delSld modSld sldOrd delSection modSection">
      <pc:chgData name="MCILROY, Rachel (NHS ENGLAND)" userId="307cf192-14ca-4d0a-8da7-70519a0aaaa7" providerId="ADAL" clId="{007B7321-46B9-49EA-9DC6-F5D8C8E3492B}" dt="2026-07-30T10:20:45.846" v="20"/>
      <pc:docMkLst>
        <pc:docMk/>
      </pc:docMkLst>
      <pc:sldChg chg="del">
        <pc:chgData name="MCILROY, Rachel (NHS ENGLAND)" userId="307cf192-14ca-4d0a-8da7-70519a0aaaa7" providerId="ADAL" clId="{007B7321-46B9-49EA-9DC6-F5D8C8E3492B}" dt="2026-07-30T10:10:31.556" v="1" actId="47"/>
        <pc:sldMkLst>
          <pc:docMk/>
          <pc:sldMk cId="1271242555" sldId="2147483453"/>
        </pc:sldMkLst>
      </pc:sldChg>
      <pc:sldChg chg="del">
        <pc:chgData name="MCILROY, Rachel (NHS ENGLAND)" userId="307cf192-14ca-4d0a-8da7-70519a0aaaa7" providerId="ADAL" clId="{007B7321-46B9-49EA-9DC6-F5D8C8E3492B}" dt="2026-07-30T10:10:34.692" v="2" actId="47"/>
        <pc:sldMkLst>
          <pc:docMk/>
          <pc:sldMk cId="4118943739" sldId="2147483454"/>
        </pc:sldMkLst>
      </pc:sldChg>
      <pc:sldChg chg="del">
        <pc:chgData name="MCILROY, Rachel (NHS ENGLAND)" userId="307cf192-14ca-4d0a-8da7-70519a0aaaa7" providerId="ADAL" clId="{007B7321-46B9-49EA-9DC6-F5D8C8E3492B}" dt="2026-07-30T10:10:31.556" v="1" actId="47"/>
        <pc:sldMkLst>
          <pc:docMk/>
          <pc:sldMk cId="377749786" sldId="2147483455"/>
        </pc:sldMkLst>
      </pc:sldChg>
      <pc:sldChg chg="del">
        <pc:chgData name="MCILROY, Rachel (NHS ENGLAND)" userId="307cf192-14ca-4d0a-8da7-70519a0aaaa7" providerId="ADAL" clId="{007B7321-46B9-49EA-9DC6-F5D8C8E3492B}" dt="2026-07-30T10:10:44.238" v="4" actId="47"/>
        <pc:sldMkLst>
          <pc:docMk/>
          <pc:sldMk cId="351523300" sldId="2147483468"/>
        </pc:sldMkLst>
      </pc:sldChg>
      <pc:sldChg chg="del">
        <pc:chgData name="MCILROY, Rachel (NHS ENGLAND)" userId="307cf192-14ca-4d0a-8da7-70519a0aaaa7" providerId="ADAL" clId="{007B7321-46B9-49EA-9DC6-F5D8C8E3492B}" dt="2026-07-30T10:10:36.508" v="3" actId="47"/>
        <pc:sldMkLst>
          <pc:docMk/>
          <pc:sldMk cId="1750379784" sldId="2147483471"/>
        </pc:sldMkLst>
      </pc:sldChg>
      <pc:sldChg chg="del">
        <pc:chgData name="MCILROY, Rachel (NHS ENGLAND)" userId="307cf192-14ca-4d0a-8da7-70519a0aaaa7" providerId="ADAL" clId="{007B7321-46B9-49EA-9DC6-F5D8C8E3492B}" dt="2026-07-30T10:12:32.506" v="17" actId="47"/>
        <pc:sldMkLst>
          <pc:docMk/>
          <pc:sldMk cId="3131005784" sldId="2147483473"/>
        </pc:sldMkLst>
      </pc:sldChg>
      <pc:sldChg chg="del">
        <pc:chgData name="MCILROY, Rachel (NHS ENGLAND)" userId="307cf192-14ca-4d0a-8da7-70519a0aaaa7" providerId="ADAL" clId="{007B7321-46B9-49EA-9DC6-F5D8C8E3492B}" dt="2026-07-30T10:10:55.210" v="7" actId="47"/>
        <pc:sldMkLst>
          <pc:docMk/>
          <pc:sldMk cId="3289986947" sldId="2147483510"/>
        </pc:sldMkLst>
      </pc:sldChg>
      <pc:sldChg chg="del">
        <pc:chgData name="MCILROY, Rachel (NHS ENGLAND)" userId="307cf192-14ca-4d0a-8da7-70519a0aaaa7" providerId="ADAL" clId="{007B7321-46B9-49EA-9DC6-F5D8C8E3492B}" dt="2026-07-30T10:11:05.911" v="15" actId="47"/>
        <pc:sldMkLst>
          <pc:docMk/>
          <pc:sldMk cId="1879697790" sldId="2147483520"/>
        </pc:sldMkLst>
      </pc:sldChg>
      <pc:sldChg chg="del">
        <pc:chgData name="MCILROY, Rachel (NHS ENGLAND)" userId="307cf192-14ca-4d0a-8da7-70519a0aaaa7" providerId="ADAL" clId="{007B7321-46B9-49EA-9DC6-F5D8C8E3492B}" dt="2026-07-30T10:11:00.032" v="9" actId="47"/>
        <pc:sldMkLst>
          <pc:docMk/>
          <pc:sldMk cId="1431310382" sldId="2147483557"/>
        </pc:sldMkLst>
      </pc:sldChg>
      <pc:sldChg chg="del">
        <pc:chgData name="MCILROY, Rachel (NHS ENGLAND)" userId="307cf192-14ca-4d0a-8da7-70519a0aaaa7" providerId="ADAL" clId="{007B7321-46B9-49EA-9DC6-F5D8C8E3492B}" dt="2026-07-30T10:11:01.370" v="10" actId="47"/>
        <pc:sldMkLst>
          <pc:docMk/>
          <pc:sldMk cId="1266600965" sldId="2147483558"/>
        </pc:sldMkLst>
      </pc:sldChg>
      <pc:sldChg chg="del">
        <pc:chgData name="MCILROY, Rachel (NHS ENGLAND)" userId="307cf192-14ca-4d0a-8da7-70519a0aaaa7" providerId="ADAL" clId="{007B7321-46B9-49EA-9DC6-F5D8C8E3492B}" dt="2026-07-30T10:11:03.561" v="12" actId="47"/>
        <pc:sldMkLst>
          <pc:docMk/>
          <pc:sldMk cId="3866916510" sldId="2147483559"/>
        </pc:sldMkLst>
      </pc:sldChg>
      <pc:sldChg chg="del">
        <pc:chgData name="MCILROY, Rachel (NHS ENGLAND)" userId="307cf192-14ca-4d0a-8da7-70519a0aaaa7" providerId="ADAL" clId="{007B7321-46B9-49EA-9DC6-F5D8C8E3492B}" dt="2026-07-30T10:10:31.556" v="1" actId="47"/>
        <pc:sldMkLst>
          <pc:docMk/>
          <pc:sldMk cId="2117885634" sldId="2147483564"/>
        </pc:sldMkLst>
      </pc:sldChg>
      <pc:sldChg chg="del">
        <pc:chgData name="MCILROY, Rachel (NHS ENGLAND)" userId="307cf192-14ca-4d0a-8da7-70519a0aaaa7" providerId="ADAL" clId="{007B7321-46B9-49EA-9DC6-F5D8C8E3492B}" dt="2026-07-30T10:10:52.924" v="6" actId="47"/>
        <pc:sldMkLst>
          <pc:docMk/>
          <pc:sldMk cId="2009521994" sldId="2147483567"/>
        </pc:sldMkLst>
      </pc:sldChg>
      <pc:sldChg chg="del">
        <pc:chgData name="MCILROY, Rachel (NHS ENGLAND)" userId="307cf192-14ca-4d0a-8da7-70519a0aaaa7" providerId="ADAL" clId="{007B7321-46B9-49EA-9DC6-F5D8C8E3492B}" dt="2026-07-30T10:10:49.612" v="5" actId="47"/>
        <pc:sldMkLst>
          <pc:docMk/>
          <pc:sldMk cId="3779311757" sldId="2147483570"/>
        </pc:sldMkLst>
      </pc:sldChg>
      <pc:sldChg chg="ord">
        <pc:chgData name="MCILROY, Rachel (NHS ENGLAND)" userId="307cf192-14ca-4d0a-8da7-70519a0aaaa7" providerId="ADAL" clId="{007B7321-46B9-49EA-9DC6-F5D8C8E3492B}" dt="2026-07-30T10:20:45.846" v="20"/>
        <pc:sldMkLst>
          <pc:docMk/>
          <pc:sldMk cId="2428530539" sldId="2147483571"/>
        </pc:sldMkLst>
      </pc:sldChg>
      <pc:sldChg chg="del">
        <pc:chgData name="MCILROY, Rachel (NHS ENGLAND)" userId="307cf192-14ca-4d0a-8da7-70519a0aaaa7" providerId="ADAL" clId="{007B7321-46B9-49EA-9DC6-F5D8C8E3492B}" dt="2026-07-30T10:11:17.085" v="16" actId="47"/>
        <pc:sldMkLst>
          <pc:docMk/>
          <pc:sldMk cId="2451315122" sldId="2147483574"/>
        </pc:sldMkLst>
      </pc:sldChg>
      <pc:sldChg chg="del">
        <pc:chgData name="MCILROY, Rachel (NHS ENGLAND)" userId="307cf192-14ca-4d0a-8da7-70519a0aaaa7" providerId="ADAL" clId="{007B7321-46B9-49EA-9DC6-F5D8C8E3492B}" dt="2026-07-30T10:11:04.389" v="13" actId="47"/>
        <pc:sldMkLst>
          <pc:docMk/>
          <pc:sldMk cId="542504498" sldId="2147483576"/>
        </pc:sldMkLst>
      </pc:sldChg>
      <pc:sldChg chg="del">
        <pc:chgData name="MCILROY, Rachel (NHS ENGLAND)" userId="307cf192-14ca-4d0a-8da7-70519a0aaaa7" providerId="ADAL" clId="{007B7321-46B9-49EA-9DC6-F5D8C8E3492B}" dt="2026-07-30T10:11:02.767" v="11" actId="47"/>
        <pc:sldMkLst>
          <pc:docMk/>
          <pc:sldMk cId="1387639180" sldId="2147483577"/>
        </pc:sldMkLst>
      </pc:sldChg>
      <pc:sldChg chg="del">
        <pc:chgData name="MCILROY, Rachel (NHS ENGLAND)" userId="307cf192-14ca-4d0a-8da7-70519a0aaaa7" providerId="ADAL" clId="{007B7321-46B9-49EA-9DC6-F5D8C8E3492B}" dt="2026-07-30T10:11:05.027" v="14" actId="47"/>
        <pc:sldMkLst>
          <pc:docMk/>
          <pc:sldMk cId="227251634" sldId="2147483578"/>
        </pc:sldMkLst>
      </pc:sldChg>
      <pc:sldChg chg="del">
        <pc:chgData name="MCILROY, Rachel (NHS ENGLAND)" userId="307cf192-14ca-4d0a-8da7-70519a0aaaa7" providerId="ADAL" clId="{007B7321-46B9-49EA-9DC6-F5D8C8E3492B}" dt="2026-07-30T10:09:39.145" v="0" actId="47"/>
        <pc:sldMkLst>
          <pc:docMk/>
          <pc:sldMk cId="4039710397" sldId="2147483579"/>
        </pc:sldMkLst>
      </pc:sldChg>
      <pc:sldChg chg="del">
        <pc:chgData name="MCILROY, Rachel (NHS ENGLAND)" userId="307cf192-14ca-4d0a-8da7-70519a0aaaa7" providerId="ADAL" clId="{007B7321-46B9-49EA-9DC6-F5D8C8E3492B}" dt="2026-07-30T10:10:57.307" v="8" actId="47"/>
        <pc:sldMkLst>
          <pc:docMk/>
          <pc:sldMk cId="3624925407" sldId="2147483580"/>
        </pc:sldMkLst>
      </pc:sldChg>
    </pc:docChg>
  </pc:docChgLst>
</pc:chgInfo>
</file>

<file path=ppt/comments/modernComment_7FFFFFB3_90C06F6B.xml><?xml version="1.0" encoding="utf-8"?>
<p188:cmLst xmlns:a="http://schemas.openxmlformats.org/drawingml/2006/main" xmlns:r="http://schemas.openxmlformats.org/officeDocument/2006/relationships" xmlns:p188="http://schemas.microsoft.com/office/powerpoint/2018/8/main">
  <p188:cm id="{292DF769-3D7F-466B-A64D-459EF898BE06}" authorId="{C41C3F77-A632-E07E-83F4-2E7FC87036AB}" created="2026-05-26T15:47:10.286">
    <pc:sldMkLst xmlns:pc="http://schemas.microsoft.com/office/powerpoint/2013/main/command">
      <pc:docMk/>
      <pc:sldMk cId="2428530539" sldId="2147483571"/>
    </pc:sldMkLst>
    <p188:txBody>
      <a:bodyPr/>
      <a:lstStyle/>
      <a:p>
        <a:r>
          <a:rPr lang="en-GB"/>
          <a:t>Should we include launch plan?</a:t>
        </a:r>
      </a:p>
    </p188:txBody>
  </p188:cm>
</p188:cmLst>
</file>

<file path=ppt/comments/modernComment_7FFFFFB4_245C1966.xml><?xml version="1.0" encoding="utf-8"?>
<p188:cmLst xmlns:a="http://schemas.openxmlformats.org/drawingml/2006/main" xmlns:r="http://schemas.openxmlformats.org/officeDocument/2006/relationships" xmlns:p188="http://schemas.microsoft.com/office/powerpoint/2018/8/main">
  <p188:cm id="{ACB623C6-4EA5-4213-A314-6DC75361D148}" authorId="{13734FE5-3282-C04B-E91B-1CDA1B8D5642}" status="resolved" created="2026-05-14T09:38:24.350" complete="100000">
    <ac:txMkLst xmlns:ac="http://schemas.microsoft.com/office/drawing/2013/main/command">
      <pc:docMk xmlns:pc="http://schemas.microsoft.com/office/powerpoint/2013/main/command"/>
      <pc:sldMk xmlns:pc="http://schemas.microsoft.com/office/powerpoint/2013/main/command" cId="610015590" sldId="2147483572"/>
      <ac:spMk id="5" creationId="{CA7D9EDE-CBF5-7FD2-3A15-0D298F065EE3}"/>
      <ac:txMk cp="0" len="15">
        <ac:context len="16" hash="851740060"/>
      </ac:txMk>
    </ac:txMkLst>
    <p188:pos x="3462480" y="409956"/>
    <p188:replyLst>
      <p188:reply id="{B42A9EE7-5ECF-463A-8269-B633E52EF116}" authorId="{FC175D3E-FB3E-36F7-CEC5-98014847E962}" created="2026-05-19T09:48:30.759">
        <p188:txBody>
          <a:bodyPr/>
          <a:lstStyle/>
          <a:p>
            <a:r>
              <a:rPr lang="en-GB"/>
              <a:t>not sure all this is form July - think we say Autumn</a:t>
            </a:r>
          </a:p>
        </p188:txBody>
      </p188:reply>
    </p188:replyLst>
    <p188:txBody>
      <a:bodyPr/>
      <a:lstStyle/>
      <a:p>
        <a:r>
          <a:rPr lang="en-GB"/>
          <a:t>Hyperlinks and confirmed offer required</a:t>
        </a:r>
      </a:p>
    </p188:txBody>
  </p188:cm>
  <p188:cm id="{36846D21-BFFF-41FC-93A8-7EB5E9AC19D8}" authorId="{FC175D3E-FB3E-36F7-CEC5-98014847E962}" status="resolved" created="2026-05-19T09:52:38.457" complete="100000">
    <ac:txMkLst xmlns:ac="http://schemas.microsoft.com/office/drawing/2013/main/command">
      <pc:docMk xmlns:pc="http://schemas.microsoft.com/office/powerpoint/2013/main/command"/>
      <pc:sldMk xmlns:pc="http://schemas.microsoft.com/office/powerpoint/2013/main/command" cId="610015590" sldId="2147483572"/>
      <ac:spMk id="20" creationId="{74E2F2AC-D8C6-13FF-F05C-682A489B79B8}"/>
      <ac:txMk cp="0" len="344">
        <ac:context len="345" hash="3681005392"/>
      </ac:txMk>
    </ac:txMkLst>
    <p188:txBody>
      <a:bodyPr/>
      <a:lstStyle/>
      <a:p>
        <a:r>
          <a:rPr lang="en-GB"/>
          <a:t>I don' think we are now going to promo specific learning forum events at expo - i think we can change this to
Strategic Commissioning Learning Forum: hear from experts, connect with peers, and share learning grounded in real commissioning challenges​
Strategic commissioning topic specific sessions to run monthly from summer - from how we embed value based care at scale, to building an intelligence function, to what we really mean by the payer function and how to set it up - we will be in touch soon with registration details.... OR SIMILAR!</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ata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2AB2AC-8494-4885-9A3A-EE31AE2D604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GB"/>
        </a:p>
      </dgm:t>
    </dgm:pt>
    <dgm:pt modelId="{073CF8D0-3332-4CA2-9791-F74D53A2A09D}">
      <dgm:prSet phldrT="[Text]" custT="1"/>
      <dgm:spPr/>
      <dgm:t>
        <a:bodyPr/>
        <a:lstStyle/>
        <a:p>
          <a:pPr>
            <a:lnSpc>
              <a:spcPct val="100000"/>
            </a:lnSpc>
          </a:pPr>
          <a:r>
            <a:rPr lang="en-GB" sz="1200" b="1"/>
            <a:t>Start your strategic commissioning journey with the Capability Self‑Assessment toolkit:</a:t>
          </a:r>
          <a:endParaRPr lang="en-GB" sz="1200"/>
        </a:p>
      </dgm:t>
    </dgm:pt>
    <dgm:pt modelId="{639E9DEE-A186-4BDD-BFF2-5652490A765B}" type="parTrans" cxnId="{E3B7CD51-FBAF-4F61-9946-4CC9BB008A83}">
      <dgm:prSet/>
      <dgm:spPr/>
      <dgm:t>
        <a:bodyPr/>
        <a:lstStyle/>
        <a:p>
          <a:endParaRPr lang="en-GB"/>
        </a:p>
      </dgm:t>
    </dgm:pt>
    <dgm:pt modelId="{587B4A53-CCB9-4EAC-9310-F20D3F5A6C1F}" type="sibTrans" cxnId="{E3B7CD51-FBAF-4F61-9946-4CC9BB008A83}">
      <dgm:prSet/>
      <dgm:spPr/>
      <dgm:t>
        <a:bodyPr/>
        <a:lstStyle/>
        <a:p>
          <a:endParaRPr lang="en-GB"/>
        </a:p>
      </dgm:t>
    </dgm:pt>
    <dgm:pt modelId="{B7FFF389-3F8B-4A1D-A9DE-3CF8F423FA09}">
      <dgm:prSet phldrT="[Text]" custT="1"/>
      <dgm:spPr/>
      <dgm:t>
        <a:bodyPr/>
        <a:lstStyle/>
        <a:p>
          <a:pPr>
            <a:lnSpc>
              <a:spcPct val="100000"/>
            </a:lnSpc>
          </a:pPr>
          <a:r>
            <a:rPr lang="en-GB" sz="1200" b="1" noProof="0"/>
            <a:t>Enrol on the “Introduction to Strategic Commissioning” e‑module:</a:t>
          </a:r>
          <a:endParaRPr lang="en-GB" sz="1200"/>
        </a:p>
      </dgm:t>
    </dgm:pt>
    <dgm:pt modelId="{5BCFB456-CF19-4E73-AE4E-B8E307EB9E1C}" type="parTrans" cxnId="{9DD8126F-0141-46A7-B090-8102FF169880}">
      <dgm:prSet/>
      <dgm:spPr/>
      <dgm:t>
        <a:bodyPr/>
        <a:lstStyle/>
        <a:p>
          <a:endParaRPr lang="en-GB"/>
        </a:p>
      </dgm:t>
    </dgm:pt>
    <dgm:pt modelId="{D0C7D9BF-D7C4-4D39-9054-D78EE4CA74EF}" type="sibTrans" cxnId="{9DD8126F-0141-46A7-B090-8102FF169880}">
      <dgm:prSet/>
      <dgm:spPr/>
      <dgm:t>
        <a:bodyPr/>
        <a:lstStyle/>
        <a:p>
          <a:endParaRPr lang="en-GB"/>
        </a:p>
      </dgm:t>
    </dgm:pt>
    <dgm:pt modelId="{E036CBE1-A6C6-4A6F-83DD-3DF989AF8B54}">
      <dgm:prSet phldrT="[Text]" custT="1"/>
      <dgm:spPr/>
      <dgm:t>
        <a:bodyPr/>
        <a:lstStyle/>
        <a:p>
          <a:pPr>
            <a:lnSpc>
              <a:spcPct val="100000"/>
            </a:lnSpc>
          </a:pPr>
          <a:r>
            <a:rPr lang="en-GB" sz="1200" b="1" noProof="0"/>
            <a:t>Join the Strategic Commissioning Learning Forum:</a:t>
          </a:r>
          <a:endParaRPr lang="en-GB" sz="1200"/>
        </a:p>
      </dgm:t>
    </dgm:pt>
    <dgm:pt modelId="{34DA1840-FC37-4F1D-B30B-50398E7FD46D}" type="parTrans" cxnId="{3BC36F2A-C67B-4D8A-9005-3AEF234719E0}">
      <dgm:prSet/>
      <dgm:spPr/>
      <dgm:t>
        <a:bodyPr/>
        <a:lstStyle/>
        <a:p>
          <a:endParaRPr lang="en-GB"/>
        </a:p>
      </dgm:t>
    </dgm:pt>
    <dgm:pt modelId="{6102D532-B29F-45EC-8F37-23885F1A3F12}" type="sibTrans" cxnId="{3BC36F2A-C67B-4D8A-9005-3AEF234719E0}">
      <dgm:prSet/>
      <dgm:spPr/>
      <dgm:t>
        <a:bodyPr/>
        <a:lstStyle/>
        <a:p>
          <a:endParaRPr lang="en-GB"/>
        </a:p>
      </dgm:t>
    </dgm:pt>
    <dgm:pt modelId="{922D0569-1420-44E6-9C9D-60E2DD0E32AF}">
      <dgm:prSet phldrT="[Text]" custT="1"/>
      <dgm:spPr/>
      <dgm:t>
        <a:bodyPr/>
        <a:lstStyle/>
        <a:p>
          <a:pPr>
            <a:lnSpc>
              <a:spcPct val="100000"/>
            </a:lnSpc>
          </a:pPr>
          <a:r>
            <a:rPr lang="en-GB" sz="1200" b="1" noProof="0"/>
            <a:t>Get free access to the Faculty for Value‑Based Care led by Sir Muir Gray:</a:t>
          </a:r>
          <a:endParaRPr lang="en-GB" sz="1200"/>
        </a:p>
      </dgm:t>
    </dgm:pt>
    <dgm:pt modelId="{A112C160-CE28-408E-92D1-00A67DB7E165}" type="parTrans" cxnId="{01C73702-68F1-4B50-BEB5-214AE39AE208}">
      <dgm:prSet/>
      <dgm:spPr/>
      <dgm:t>
        <a:bodyPr/>
        <a:lstStyle/>
        <a:p>
          <a:endParaRPr lang="en-GB"/>
        </a:p>
      </dgm:t>
    </dgm:pt>
    <dgm:pt modelId="{52F9F7F0-A75A-4D44-A799-C7256095F75D}" type="sibTrans" cxnId="{01C73702-68F1-4B50-BEB5-214AE39AE208}">
      <dgm:prSet/>
      <dgm:spPr/>
      <dgm:t>
        <a:bodyPr/>
        <a:lstStyle/>
        <a:p>
          <a:endParaRPr lang="en-GB"/>
        </a:p>
      </dgm:t>
    </dgm:pt>
    <dgm:pt modelId="{6D1922D6-69A6-4A2E-AB7B-70066B43A680}">
      <dgm:prSet phldrT="[Text]"/>
      <dgm:spPr/>
      <dgm:t>
        <a:bodyPr/>
        <a:lstStyle/>
        <a:p>
          <a:pPr>
            <a:lnSpc>
              <a:spcPct val="100000"/>
            </a:lnSpc>
          </a:pPr>
          <a:r>
            <a:rPr lang="en-GB"/>
            <a:t>Use the diagnostic to understand strengths and gaps with your team and be signposted to practical resources and further learning via the Commissioning.</a:t>
          </a:r>
        </a:p>
      </dgm:t>
    </dgm:pt>
    <dgm:pt modelId="{1FF59FB7-EB99-4205-A637-EE9ED6756AB1}" type="parTrans" cxnId="{F0C68A6E-1BF0-4311-9EC7-7C57AB602BC2}">
      <dgm:prSet/>
      <dgm:spPr/>
      <dgm:t>
        <a:bodyPr/>
        <a:lstStyle/>
        <a:p>
          <a:endParaRPr lang="en-GB"/>
        </a:p>
      </dgm:t>
    </dgm:pt>
    <dgm:pt modelId="{6503B32D-7D07-4EBB-85B4-EDD490BCD028}" type="sibTrans" cxnId="{F0C68A6E-1BF0-4311-9EC7-7C57AB602BC2}">
      <dgm:prSet/>
      <dgm:spPr/>
      <dgm:t>
        <a:bodyPr/>
        <a:lstStyle/>
        <a:p>
          <a:endParaRPr lang="en-GB"/>
        </a:p>
      </dgm:t>
    </dgm:pt>
    <dgm:pt modelId="{AC0F7295-EB7F-405B-9F83-C4004951B638}">
      <dgm:prSet phldrT="[Text]"/>
      <dgm:spPr/>
      <dgm:t>
        <a:bodyPr/>
        <a:lstStyle/>
        <a:p>
          <a:pPr>
            <a:lnSpc>
              <a:spcPct val="100000"/>
            </a:lnSpc>
          </a:pPr>
          <a:r>
            <a:rPr lang="en-GB" noProof="0"/>
            <a:t>An introductory e-module for commissioners, providing a basic understanding of the practicalities and core activities of strategic commissioning.</a:t>
          </a:r>
          <a:endParaRPr lang="en-GB"/>
        </a:p>
      </dgm:t>
    </dgm:pt>
    <dgm:pt modelId="{B0CEA327-F252-4B4D-9A91-FD2159C475B4}" type="parTrans" cxnId="{4508FF61-D32F-4936-898B-CCC76F59FED3}">
      <dgm:prSet/>
      <dgm:spPr/>
      <dgm:t>
        <a:bodyPr/>
        <a:lstStyle/>
        <a:p>
          <a:endParaRPr lang="en-GB"/>
        </a:p>
      </dgm:t>
    </dgm:pt>
    <dgm:pt modelId="{EDACF6E3-9DB6-4FFE-A6B4-86BE310024FA}" type="sibTrans" cxnId="{4508FF61-D32F-4936-898B-CCC76F59FED3}">
      <dgm:prSet/>
      <dgm:spPr/>
      <dgm:t>
        <a:bodyPr/>
        <a:lstStyle/>
        <a:p>
          <a:endParaRPr lang="en-GB"/>
        </a:p>
      </dgm:t>
    </dgm:pt>
    <dgm:pt modelId="{BC6CB244-0234-426F-B50F-FA514E23F1C1}">
      <dgm:prSet phldrT="[Text]"/>
      <dgm:spPr/>
      <dgm:t>
        <a:bodyPr/>
        <a:lstStyle/>
        <a:p>
          <a:pPr>
            <a:lnSpc>
              <a:spcPct val="100000"/>
            </a:lnSpc>
          </a:pPr>
          <a:r>
            <a:rPr lang="en-GB" noProof="0"/>
            <a:t>Hear from experts, connect with peers, and share learning grounded in real commissioning challenges. </a:t>
          </a:r>
          <a:endParaRPr lang="en-GB"/>
        </a:p>
      </dgm:t>
    </dgm:pt>
    <dgm:pt modelId="{8E22C76E-BE8F-4ABF-A575-4C1646A5B024}" type="parTrans" cxnId="{19E77A2D-AA1D-4661-9C78-B201F71D66B8}">
      <dgm:prSet/>
      <dgm:spPr/>
      <dgm:t>
        <a:bodyPr/>
        <a:lstStyle/>
        <a:p>
          <a:endParaRPr lang="en-GB"/>
        </a:p>
      </dgm:t>
    </dgm:pt>
    <dgm:pt modelId="{0DCE6D0F-C635-4676-B5BA-D6B75ED4D061}" type="sibTrans" cxnId="{19E77A2D-AA1D-4661-9C78-B201F71D66B8}">
      <dgm:prSet/>
      <dgm:spPr/>
      <dgm:t>
        <a:bodyPr/>
        <a:lstStyle/>
        <a:p>
          <a:endParaRPr lang="en-GB"/>
        </a:p>
      </dgm:t>
    </dgm:pt>
    <dgm:pt modelId="{D09F8A06-97AF-44F5-AF4C-9F468F622329}">
      <dgm:prSet phldrT="[Text]"/>
      <dgm:spPr/>
      <dgm:t>
        <a:bodyPr/>
        <a:lstStyle/>
        <a:p>
          <a:pPr>
            <a:lnSpc>
              <a:spcPct val="100000"/>
            </a:lnSpc>
          </a:pPr>
          <a:r>
            <a:rPr lang="en-GB" noProof="0"/>
            <a:t>Including free access to an introductory value‑based care e‑module and supporting resources.</a:t>
          </a:r>
          <a:endParaRPr lang="en-GB"/>
        </a:p>
      </dgm:t>
    </dgm:pt>
    <dgm:pt modelId="{5ADA30BF-E56D-4BB5-BCD1-FE61DD9E7206}" type="parTrans" cxnId="{910FC57C-EA27-4A13-8705-A822FC5CDB15}">
      <dgm:prSet/>
      <dgm:spPr/>
      <dgm:t>
        <a:bodyPr/>
        <a:lstStyle/>
        <a:p>
          <a:endParaRPr lang="en-GB"/>
        </a:p>
      </dgm:t>
    </dgm:pt>
    <dgm:pt modelId="{B3D162C5-E9B5-4B8E-95F5-38DEBE2178F0}" type="sibTrans" cxnId="{910FC57C-EA27-4A13-8705-A822FC5CDB15}">
      <dgm:prSet/>
      <dgm:spPr/>
      <dgm:t>
        <a:bodyPr/>
        <a:lstStyle/>
        <a:p>
          <a:endParaRPr lang="en-GB"/>
        </a:p>
      </dgm:t>
    </dgm:pt>
    <dgm:pt modelId="{C1ACB174-B958-4074-AD20-5FA51DE1DA20}" type="pres">
      <dgm:prSet presAssocID="{1D2AB2AC-8494-4885-9A3A-EE31AE2D6048}" presName="root" presStyleCnt="0">
        <dgm:presLayoutVars>
          <dgm:dir/>
          <dgm:resizeHandles val="exact"/>
        </dgm:presLayoutVars>
      </dgm:prSet>
      <dgm:spPr/>
    </dgm:pt>
    <dgm:pt modelId="{A3B2D698-5162-444E-8A0B-8C53904AD5B5}" type="pres">
      <dgm:prSet presAssocID="{073CF8D0-3332-4CA2-9791-F74D53A2A09D}" presName="compNode" presStyleCnt="0"/>
      <dgm:spPr/>
    </dgm:pt>
    <dgm:pt modelId="{C341014F-192E-4EBD-85DA-BC93A1ED3F4A}" type="pres">
      <dgm:prSet presAssocID="{073CF8D0-3332-4CA2-9791-F74D53A2A09D}" presName="bgRect" presStyleLbl="bgShp" presStyleIdx="0" presStyleCnt="4"/>
      <dgm:spPr>
        <a:prstGeom prst="rect">
          <a:avLst/>
        </a:prstGeom>
        <a:solidFill>
          <a:srgbClr val="D6DEE3"/>
        </a:solidFill>
      </dgm:spPr>
    </dgm:pt>
    <dgm:pt modelId="{D0FD5137-0B72-44B5-9698-EFA9C6372AF4}" type="pres">
      <dgm:prSet presAssocID="{073CF8D0-3332-4CA2-9791-F74D53A2A09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ools"/>
        </a:ext>
      </dgm:extLst>
    </dgm:pt>
    <dgm:pt modelId="{5D66B2A4-21DA-4C15-9A3C-8D8321A29C6D}" type="pres">
      <dgm:prSet presAssocID="{073CF8D0-3332-4CA2-9791-F74D53A2A09D}" presName="spaceRect" presStyleCnt="0"/>
      <dgm:spPr/>
    </dgm:pt>
    <dgm:pt modelId="{6625AD79-C5CD-41DF-8D19-6C53FEB6585D}" type="pres">
      <dgm:prSet presAssocID="{073CF8D0-3332-4CA2-9791-F74D53A2A09D}" presName="parTx" presStyleLbl="revTx" presStyleIdx="0" presStyleCnt="8">
        <dgm:presLayoutVars>
          <dgm:chMax val="0"/>
          <dgm:chPref val="0"/>
        </dgm:presLayoutVars>
      </dgm:prSet>
      <dgm:spPr/>
    </dgm:pt>
    <dgm:pt modelId="{451570ED-B8A5-4C7B-9E24-6DFFD631EC27}" type="pres">
      <dgm:prSet presAssocID="{073CF8D0-3332-4CA2-9791-F74D53A2A09D}" presName="desTx" presStyleLbl="revTx" presStyleIdx="1" presStyleCnt="8">
        <dgm:presLayoutVars/>
      </dgm:prSet>
      <dgm:spPr/>
    </dgm:pt>
    <dgm:pt modelId="{4A834654-2BC2-4CCD-B4A3-BD6ACB5D849D}" type="pres">
      <dgm:prSet presAssocID="{587B4A53-CCB9-4EAC-9310-F20D3F5A6C1F}" presName="sibTrans" presStyleCnt="0"/>
      <dgm:spPr/>
    </dgm:pt>
    <dgm:pt modelId="{C545651D-2135-49AE-B92A-D49E997359EA}" type="pres">
      <dgm:prSet presAssocID="{B7FFF389-3F8B-4A1D-A9DE-3CF8F423FA09}" presName="compNode" presStyleCnt="0"/>
      <dgm:spPr/>
    </dgm:pt>
    <dgm:pt modelId="{2500BD6C-4BEF-459D-BD26-617982CFE556}" type="pres">
      <dgm:prSet presAssocID="{B7FFF389-3F8B-4A1D-A9DE-3CF8F423FA09}" presName="bgRect" presStyleLbl="bgShp" presStyleIdx="1" presStyleCnt="4"/>
      <dgm:spPr>
        <a:prstGeom prst="rect">
          <a:avLst/>
        </a:prstGeom>
        <a:solidFill>
          <a:srgbClr val="D6DEE3"/>
        </a:solidFill>
      </dgm:spPr>
    </dgm:pt>
    <dgm:pt modelId="{2E8EFEF7-129D-489B-8F57-EB5EE61E7D43}" type="pres">
      <dgm:prSet presAssocID="{B7FFF389-3F8B-4A1D-A9DE-3CF8F423FA0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nching Diagram"/>
        </a:ext>
      </dgm:extLst>
    </dgm:pt>
    <dgm:pt modelId="{34393733-A466-4594-BE79-B50198EB68DD}" type="pres">
      <dgm:prSet presAssocID="{B7FFF389-3F8B-4A1D-A9DE-3CF8F423FA09}" presName="spaceRect" presStyleCnt="0"/>
      <dgm:spPr/>
    </dgm:pt>
    <dgm:pt modelId="{DF683A23-FABF-4BE2-9B78-4717AD55EFA8}" type="pres">
      <dgm:prSet presAssocID="{B7FFF389-3F8B-4A1D-A9DE-3CF8F423FA09}" presName="parTx" presStyleLbl="revTx" presStyleIdx="2" presStyleCnt="8">
        <dgm:presLayoutVars>
          <dgm:chMax val="0"/>
          <dgm:chPref val="0"/>
        </dgm:presLayoutVars>
      </dgm:prSet>
      <dgm:spPr/>
    </dgm:pt>
    <dgm:pt modelId="{6E347EE3-1145-451B-A426-F8CF0E1DA55F}" type="pres">
      <dgm:prSet presAssocID="{B7FFF389-3F8B-4A1D-A9DE-3CF8F423FA09}" presName="desTx" presStyleLbl="revTx" presStyleIdx="3" presStyleCnt="8">
        <dgm:presLayoutVars/>
      </dgm:prSet>
      <dgm:spPr/>
    </dgm:pt>
    <dgm:pt modelId="{4662337D-A4D4-44DE-BF5E-35016BAD56CD}" type="pres">
      <dgm:prSet presAssocID="{D0C7D9BF-D7C4-4D39-9054-D78EE4CA74EF}" presName="sibTrans" presStyleCnt="0"/>
      <dgm:spPr/>
    </dgm:pt>
    <dgm:pt modelId="{96870F5B-B660-44CC-950B-3CEC760182E5}" type="pres">
      <dgm:prSet presAssocID="{E036CBE1-A6C6-4A6F-83DD-3DF989AF8B54}" presName="compNode" presStyleCnt="0"/>
      <dgm:spPr/>
    </dgm:pt>
    <dgm:pt modelId="{5556985E-F540-4391-AC6E-FCC1FA6348E6}" type="pres">
      <dgm:prSet presAssocID="{E036CBE1-A6C6-4A6F-83DD-3DF989AF8B54}" presName="bgRect" presStyleLbl="bgShp" presStyleIdx="2" presStyleCnt="4"/>
      <dgm:spPr>
        <a:solidFill>
          <a:srgbClr val="D6DEE3"/>
        </a:solidFill>
      </dgm:spPr>
    </dgm:pt>
    <dgm:pt modelId="{87B2D5E2-C53E-49F4-85B7-D9174DD13DB5}" type="pres">
      <dgm:prSet presAssocID="{E036CBE1-A6C6-4A6F-83DD-3DF989AF8B5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C1371EC6-044E-4BFC-BCFB-617ECC7129D1}" type="pres">
      <dgm:prSet presAssocID="{E036CBE1-A6C6-4A6F-83DD-3DF989AF8B54}" presName="spaceRect" presStyleCnt="0"/>
      <dgm:spPr/>
    </dgm:pt>
    <dgm:pt modelId="{0601FD9A-A403-4BDD-88A2-F6FC22119CFC}" type="pres">
      <dgm:prSet presAssocID="{E036CBE1-A6C6-4A6F-83DD-3DF989AF8B54}" presName="parTx" presStyleLbl="revTx" presStyleIdx="4" presStyleCnt="8">
        <dgm:presLayoutVars>
          <dgm:chMax val="0"/>
          <dgm:chPref val="0"/>
        </dgm:presLayoutVars>
      </dgm:prSet>
      <dgm:spPr/>
    </dgm:pt>
    <dgm:pt modelId="{D43BD661-846F-48BF-90EC-3B4A5D1F2950}" type="pres">
      <dgm:prSet presAssocID="{E036CBE1-A6C6-4A6F-83DD-3DF989AF8B54}" presName="desTx" presStyleLbl="revTx" presStyleIdx="5" presStyleCnt="8">
        <dgm:presLayoutVars/>
      </dgm:prSet>
      <dgm:spPr>
        <a:prstGeom prst="rect">
          <a:avLst/>
        </a:prstGeom>
      </dgm:spPr>
    </dgm:pt>
    <dgm:pt modelId="{F8EF52ED-9D52-4C0D-AB49-B71FAE3B58FC}" type="pres">
      <dgm:prSet presAssocID="{6102D532-B29F-45EC-8F37-23885F1A3F12}" presName="sibTrans" presStyleCnt="0"/>
      <dgm:spPr/>
    </dgm:pt>
    <dgm:pt modelId="{715D576D-79BF-4810-B4A5-95B43372A2C9}" type="pres">
      <dgm:prSet presAssocID="{922D0569-1420-44E6-9C9D-60E2DD0E32AF}" presName="compNode" presStyleCnt="0"/>
      <dgm:spPr/>
    </dgm:pt>
    <dgm:pt modelId="{E6381BB3-9CB5-42E2-825F-92883CDD92D4}" type="pres">
      <dgm:prSet presAssocID="{922D0569-1420-44E6-9C9D-60E2DD0E32AF}" presName="bgRect" presStyleLbl="bgShp" presStyleIdx="3" presStyleCnt="4"/>
      <dgm:spPr>
        <a:prstGeom prst="rect">
          <a:avLst/>
        </a:prstGeom>
        <a:solidFill>
          <a:srgbClr val="D6DEE3"/>
        </a:solidFill>
      </dgm:spPr>
    </dgm:pt>
    <dgm:pt modelId="{B7A03BEA-7B5D-416F-AD23-E1B21D97672B}" type="pres">
      <dgm:prSet presAssocID="{922D0569-1420-44E6-9C9D-60E2DD0E32A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EB16BA8D-4193-419E-A538-2BB86D02657A}" type="pres">
      <dgm:prSet presAssocID="{922D0569-1420-44E6-9C9D-60E2DD0E32AF}" presName="spaceRect" presStyleCnt="0"/>
      <dgm:spPr/>
    </dgm:pt>
    <dgm:pt modelId="{7FEAD57F-9D6F-442C-BDA9-75765E45DF80}" type="pres">
      <dgm:prSet presAssocID="{922D0569-1420-44E6-9C9D-60E2DD0E32AF}" presName="parTx" presStyleLbl="revTx" presStyleIdx="6" presStyleCnt="8">
        <dgm:presLayoutVars>
          <dgm:chMax val="0"/>
          <dgm:chPref val="0"/>
        </dgm:presLayoutVars>
      </dgm:prSet>
      <dgm:spPr/>
    </dgm:pt>
    <dgm:pt modelId="{5AAD19E3-6E25-4AD5-A2EA-AA7581B150D2}" type="pres">
      <dgm:prSet presAssocID="{922D0569-1420-44E6-9C9D-60E2DD0E32AF}" presName="desTx" presStyleLbl="revTx" presStyleIdx="7" presStyleCnt="8">
        <dgm:presLayoutVars/>
      </dgm:prSet>
      <dgm:spPr/>
    </dgm:pt>
  </dgm:ptLst>
  <dgm:cxnLst>
    <dgm:cxn modelId="{01C73702-68F1-4B50-BEB5-214AE39AE208}" srcId="{1D2AB2AC-8494-4885-9A3A-EE31AE2D6048}" destId="{922D0569-1420-44E6-9C9D-60E2DD0E32AF}" srcOrd="3" destOrd="0" parTransId="{A112C160-CE28-408E-92D1-00A67DB7E165}" sibTransId="{52F9F7F0-A75A-4D44-A799-C7256095F75D}"/>
    <dgm:cxn modelId="{40719E22-2397-44E0-B03C-6ABF301CD628}" type="presOf" srcId="{6D1922D6-69A6-4A2E-AB7B-70066B43A680}" destId="{451570ED-B8A5-4C7B-9E24-6DFFD631EC27}" srcOrd="0" destOrd="0" presId="urn:microsoft.com/office/officeart/2018/2/layout/IconVerticalSolidList"/>
    <dgm:cxn modelId="{3BC36F2A-C67B-4D8A-9005-3AEF234719E0}" srcId="{1D2AB2AC-8494-4885-9A3A-EE31AE2D6048}" destId="{E036CBE1-A6C6-4A6F-83DD-3DF989AF8B54}" srcOrd="2" destOrd="0" parTransId="{34DA1840-FC37-4F1D-B30B-50398E7FD46D}" sibTransId="{6102D532-B29F-45EC-8F37-23885F1A3F12}"/>
    <dgm:cxn modelId="{9CDDF32A-EB69-405F-8989-EEC06543FFCC}" type="presOf" srcId="{BC6CB244-0234-426F-B50F-FA514E23F1C1}" destId="{D43BD661-846F-48BF-90EC-3B4A5D1F2950}" srcOrd="0" destOrd="0" presId="urn:microsoft.com/office/officeart/2018/2/layout/IconVerticalSolidList"/>
    <dgm:cxn modelId="{19E77A2D-AA1D-4661-9C78-B201F71D66B8}" srcId="{E036CBE1-A6C6-4A6F-83DD-3DF989AF8B54}" destId="{BC6CB244-0234-426F-B50F-FA514E23F1C1}" srcOrd="0" destOrd="0" parTransId="{8E22C76E-BE8F-4ABF-A575-4C1646A5B024}" sibTransId="{0DCE6D0F-C635-4676-B5BA-D6B75ED4D061}"/>
    <dgm:cxn modelId="{7212DE35-B987-4BEF-A04C-306D577955AC}" type="presOf" srcId="{073CF8D0-3332-4CA2-9791-F74D53A2A09D}" destId="{6625AD79-C5CD-41DF-8D19-6C53FEB6585D}" srcOrd="0" destOrd="0" presId="urn:microsoft.com/office/officeart/2018/2/layout/IconVerticalSolidList"/>
    <dgm:cxn modelId="{D5159E39-3503-4A05-B498-3748D1E04FAC}" type="presOf" srcId="{D09F8A06-97AF-44F5-AF4C-9F468F622329}" destId="{5AAD19E3-6E25-4AD5-A2EA-AA7581B150D2}" srcOrd="0" destOrd="0" presId="urn:microsoft.com/office/officeart/2018/2/layout/IconVerticalSolidList"/>
    <dgm:cxn modelId="{FB24F461-382C-4BB9-9802-29A82B206F7C}" type="presOf" srcId="{922D0569-1420-44E6-9C9D-60E2DD0E32AF}" destId="{7FEAD57F-9D6F-442C-BDA9-75765E45DF80}" srcOrd="0" destOrd="0" presId="urn:microsoft.com/office/officeart/2018/2/layout/IconVerticalSolidList"/>
    <dgm:cxn modelId="{4508FF61-D32F-4936-898B-CCC76F59FED3}" srcId="{B7FFF389-3F8B-4A1D-A9DE-3CF8F423FA09}" destId="{AC0F7295-EB7F-405B-9F83-C4004951B638}" srcOrd="0" destOrd="0" parTransId="{B0CEA327-F252-4B4D-9A91-FD2159C475B4}" sibTransId="{EDACF6E3-9DB6-4FFE-A6B4-86BE310024FA}"/>
    <dgm:cxn modelId="{F0C68A6E-1BF0-4311-9EC7-7C57AB602BC2}" srcId="{073CF8D0-3332-4CA2-9791-F74D53A2A09D}" destId="{6D1922D6-69A6-4A2E-AB7B-70066B43A680}" srcOrd="0" destOrd="0" parTransId="{1FF59FB7-EB99-4205-A637-EE9ED6756AB1}" sibTransId="{6503B32D-7D07-4EBB-85B4-EDD490BCD028}"/>
    <dgm:cxn modelId="{9DD8126F-0141-46A7-B090-8102FF169880}" srcId="{1D2AB2AC-8494-4885-9A3A-EE31AE2D6048}" destId="{B7FFF389-3F8B-4A1D-A9DE-3CF8F423FA09}" srcOrd="1" destOrd="0" parTransId="{5BCFB456-CF19-4E73-AE4E-B8E307EB9E1C}" sibTransId="{D0C7D9BF-D7C4-4D39-9054-D78EE4CA74EF}"/>
    <dgm:cxn modelId="{E3B7CD51-FBAF-4F61-9946-4CC9BB008A83}" srcId="{1D2AB2AC-8494-4885-9A3A-EE31AE2D6048}" destId="{073CF8D0-3332-4CA2-9791-F74D53A2A09D}" srcOrd="0" destOrd="0" parTransId="{639E9DEE-A186-4BDD-BFF2-5652490A765B}" sibTransId="{587B4A53-CCB9-4EAC-9310-F20D3F5A6C1F}"/>
    <dgm:cxn modelId="{910FC57C-EA27-4A13-8705-A822FC5CDB15}" srcId="{922D0569-1420-44E6-9C9D-60E2DD0E32AF}" destId="{D09F8A06-97AF-44F5-AF4C-9F468F622329}" srcOrd="0" destOrd="0" parTransId="{5ADA30BF-E56D-4BB5-BCD1-FE61DD9E7206}" sibTransId="{B3D162C5-E9B5-4B8E-95F5-38DEBE2178F0}"/>
    <dgm:cxn modelId="{4D21CEA5-8E38-4D82-8E0A-AB3A9BE2E792}" type="presOf" srcId="{E036CBE1-A6C6-4A6F-83DD-3DF989AF8B54}" destId="{0601FD9A-A403-4BDD-88A2-F6FC22119CFC}" srcOrd="0" destOrd="0" presId="urn:microsoft.com/office/officeart/2018/2/layout/IconVerticalSolidList"/>
    <dgm:cxn modelId="{552B62AE-BEDF-4E2A-A416-5493ED5A5B95}" type="presOf" srcId="{AC0F7295-EB7F-405B-9F83-C4004951B638}" destId="{6E347EE3-1145-451B-A426-F8CF0E1DA55F}" srcOrd="0" destOrd="0" presId="urn:microsoft.com/office/officeart/2018/2/layout/IconVerticalSolidList"/>
    <dgm:cxn modelId="{10340DAF-8CA8-4DEC-B56B-6DEF57B19134}" type="presOf" srcId="{1D2AB2AC-8494-4885-9A3A-EE31AE2D6048}" destId="{C1ACB174-B958-4074-AD20-5FA51DE1DA20}" srcOrd="0" destOrd="0" presId="urn:microsoft.com/office/officeart/2018/2/layout/IconVerticalSolidList"/>
    <dgm:cxn modelId="{400C1EE2-D247-4073-8106-3D9EAAAB4B0E}" type="presOf" srcId="{B7FFF389-3F8B-4A1D-A9DE-3CF8F423FA09}" destId="{DF683A23-FABF-4BE2-9B78-4717AD55EFA8}" srcOrd="0" destOrd="0" presId="urn:microsoft.com/office/officeart/2018/2/layout/IconVerticalSolidList"/>
    <dgm:cxn modelId="{4566E733-308E-431A-8102-BDCDF7BF869E}" type="presParOf" srcId="{C1ACB174-B958-4074-AD20-5FA51DE1DA20}" destId="{A3B2D698-5162-444E-8A0B-8C53904AD5B5}" srcOrd="0" destOrd="0" presId="urn:microsoft.com/office/officeart/2018/2/layout/IconVerticalSolidList"/>
    <dgm:cxn modelId="{D9317871-A756-42B5-B3EE-4722C86EE228}" type="presParOf" srcId="{A3B2D698-5162-444E-8A0B-8C53904AD5B5}" destId="{C341014F-192E-4EBD-85DA-BC93A1ED3F4A}" srcOrd="0" destOrd="0" presId="urn:microsoft.com/office/officeart/2018/2/layout/IconVerticalSolidList"/>
    <dgm:cxn modelId="{840DFCBA-E3F2-4D57-939D-03007DFCFD63}" type="presParOf" srcId="{A3B2D698-5162-444E-8A0B-8C53904AD5B5}" destId="{D0FD5137-0B72-44B5-9698-EFA9C6372AF4}" srcOrd="1" destOrd="0" presId="urn:microsoft.com/office/officeart/2018/2/layout/IconVerticalSolidList"/>
    <dgm:cxn modelId="{A4BCB86C-39B2-4063-87F9-A3B1EA79053D}" type="presParOf" srcId="{A3B2D698-5162-444E-8A0B-8C53904AD5B5}" destId="{5D66B2A4-21DA-4C15-9A3C-8D8321A29C6D}" srcOrd="2" destOrd="0" presId="urn:microsoft.com/office/officeart/2018/2/layout/IconVerticalSolidList"/>
    <dgm:cxn modelId="{4A4DD568-EF65-498F-98FF-F5124FE4961D}" type="presParOf" srcId="{A3B2D698-5162-444E-8A0B-8C53904AD5B5}" destId="{6625AD79-C5CD-41DF-8D19-6C53FEB6585D}" srcOrd="3" destOrd="0" presId="urn:microsoft.com/office/officeart/2018/2/layout/IconVerticalSolidList"/>
    <dgm:cxn modelId="{F2BD3D99-C152-47A6-80AB-298CD26B20B8}" type="presParOf" srcId="{A3B2D698-5162-444E-8A0B-8C53904AD5B5}" destId="{451570ED-B8A5-4C7B-9E24-6DFFD631EC27}" srcOrd="4" destOrd="0" presId="urn:microsoft.com/office/officeart/2018/2/layout/IconVerticalSolidList"/>
    <dgm:cxn modelId="{0D8D19AF-8C29-4337-80B6-7132F104122E}" type="presParOf" srcId="{C1ACB174-B958-4074-AD20-5FA51DE1DA20}" destId="{4A834654-2BC2-4CCD-B4A3-BD6ACB5D849D}" srcOrd="1" destOrd="0" presId="urn:microsoft.com/office/officeart/2018/2/layout/IconVerticalSolidList"/>
    <dgm:cxn modelId="{4BD0607B-9E31-43CE-888A-2704005A36B5}" type="presParOf" srcId="{C1ACB174-B958-4074-AD20-5FA51DE1DA20}" destId="{C545651D-2135-49AE-B92A-D49E997359EA}" srcOrd="2" destOrd="0" presId="urn:microsoft.com/office/officeart/2018/2/layout/IconVerticalSolidList"/>
    <dgm:cxn modelId="{9F33C3DB-ECC3-4F40-87FE-9DF6625C106B}" type="presParOf" srcId="{C545651D-2135-49AE-B92A-D49E997359EA}" destId="{2500BD6C-4BEF-459D-BD26-617982CFE556}" srcOrd="0" destOrd="0" presId="urn:microsoft.com/office/officeart/2018/2/layout/IconVerticalSolidList"/>
    <dgm:cxn modelId="{F6113051-0221-4BB6-9AA6-8AF2A67BED7C}" type="presParOf" srcId="{C545651D-2135-49AE-B92A-D49E997359EA}" destId="{2E8EFEF7-129D-489B-8F57-EB5EE61E7D43}" srcOrd="1" destOrd="0" presId="urn:microsoft.com/office/officeart/2018/2/layout/IconVerticalSolidList"/>
    <dgm:cxn modelId="{AEE88895-1DB4-4291-9A86-FE32469A802D}" type="presParOf" srcId="{C545651D-2135-49AE-B92A-D49E997359EA}" destId="{34393733-A466-4594-BE79-B50198EB68DD}" srcOrd="2" destOrd="0" presId="urn:microsoft.com/office/officeart/2018/2/layout/IconVerticalSolidList"/>
    <dgm:cxn modelId="{A3DD433C-A9FA-492C-BE88-D01B13B5409E}" type="presParOf" srcId="{C545651D-2135-49AE-B92A-D49E997359EA}" destId="{DF683A23-FABF-4BE2-9B78-4717AD55EFA8}" srcOrd="3" destOrd="0" presId="urn:microsoft.com/office/officeart/2018/2/layout/IconVerticalSolidList"/>
    <dgm:cxn modelId="{ED9E8F8A-764F-4F23-BCC1-C2493944A764}" type="presParOf" srcId="{C545651D-2135-49AE-B92A-D49E997359EA}" destId="{6E347EE3-1145-451B-A426-F8CF0E1DA55F}" srcOrd="4" destOrd="0" presId="urn:microsoft.com/office/officeart/2018/2/layout/IconVerticalSolidList"/>
    <dgm:cxn modelId="{38A85D53-3FB2-4EFF-8995-E4A589231D8C}" type="presParOf" srcId="{C1ACB174-B958-4074-AD20-5FA51DE1DA20}" destId="{4662337D-A4D4-44DE-BF5E-35016BAD56CD}" srcOrd="3" destOrd="0" presId="urn:microsoft.com/office/officeart/2018/2/layout/IconVerticalSolidList"/>
    <dgm:cxn modelId="{714A53DB-0232-4E66-9317-32D1A47DE1AA}" type="presParOf" srcId="{C1ACB174-B958-4074-AD20-5FA51DE1DA20}" destId="{96870F5B-B660-44CC-950B-3CEC760182E5}" srcOrd="4" destOrd="0" presId="urn:microsoft.com/office/officeart/2018/2/layout/IconVerticalSolidList"/>
    <dgm:cxn modelId="{A1CBCA6D-CE1B-4747-9DC6-CC3C9F81A9E0}" type="presParOf" srcId="{96870F5B-B660-44CC-950B-3CEC760182E5}" destId="{5556985E-F540-4391-AC6E-FCC1FA6348E6}" srcOrd="0" destOrd="0" presId="urn:microsoft.com/office/officeart/2018/2/layout/IconVerticalSolidList"/>
    <dgm:cxn modelId="{49E83D0B-5322-4BBF-89E5-30EB473F59FD}" type="presParOf" srcId="{96870F5B-B660-44CC-950B-3CEC760182E5}" destId="{87B2D5E2-C53E-49F4-85B7-D9174DD13DB5}" srcOrd="1" destOrd="0" presId="urn:microsoft.com/office/officeart/2018/2/layout/IconVerticalSolidList"/>
    <dgm:cxn modelId="{30CD1CC8-1832-4A1D-8B0C-53D83BD73B9B}" type="presParOf" srcId="{96870F5B-B660-44CC-950B-3CEC760182E5}" destId="{C1371EC6-044E-4BFC-BCFB-617ECC7129D1}" srcOrd="2" destOrd="0" presId="urn:microsoft.com/office/officeart/2018/2/layout/IconVerticalSolidList"/>
    <dgm:cxn modelId="{70BD0151-21F8-4758-89A9-F1C4528D39CD}" type="presParOf" srcId="{96870F5B-B660-44CC-950B-3CEC760182E5}" destId="{0601FD9A-A403-4BDD-88A2-F6FC22119CFC}" srcOrd="3" destOrd="0" presId="urn:microsoft.com/office/officeart/2018/2/layout/IconVerticalSolidList"/>
    <dgm:cxn modelId="{9F0FE582-2E4A-4E25-990F-60853597EA8D}" type="presParOf" srcId="{96870F5B-B660-44CC-950B-3CEC760182E5}" destId="{D43BD661-846F-48BF-90EC-3B4A5D1F2950}" srcOrd="4" destOrd="0" presId="urn:microsoft.com/office/officeart/2018/2/layout/IconVerticalSolidList"/>
    <dgm:cxn modelId="{7A87979B-6C37-4B10-9DAD-40309E42D12C}" type="presParOf" srcId="{C1ACB174-B958-4074-AD20-5FA51DE1DA20}" destId="{F8EF52ED-9D52-4C0D-AB49-B71FAE3B58FC}" srcOrd="5" destOrd="0" presId="urn:microsoft.com/office/officeart/2018/2/layout/IconVerticalSolidList"/>
    <dgm:cxn modelId="{CAD65DA8-F306-494C-83AF-BDA52CE1F422}" type="presParOf" srcId="{C1ACB174-B958-4074-AD20-5FA51DE1DA20}" destId="{715D576D-79BF-4810-B4A5-95B43372A2C9}" srcOrd="6" destOrd="0" presId="urn:microsoft.com/office/officeart/2018/2/layout/IconVerticalSolidList"/>
    <dgm:cxn modelId="{8019CDAD-8FF3-4C08-B90B-503CB2F64601}" type="presParOf" srcId="{715D576D-79BF-4810-B4A5-95B43372A2C9}" destId="{E6381BB3-9CB5-42E2-825F-92883CDD92D4}" srcOrd="0" destOrd="0" presId="urn:microsoft.com/office/officeart/2018/2/layout/IconVerticalSolidList"/>
    <dgm:cxn modelId="{C82ADCE4-6185-4E3A-9159-9FB01E78A1F3}" type="presParOf" srcId="{715D576D-79BF-4810-B4A5-95B43372A2C9}" destId="{B7A03BEA-7B5D-416F-AD23-E1B21D97672B}" srcOrd="1" destOrd="0" presId="urn:microsoft.com/office/officeart/2018/2/layout/IconVerticalSolidList"/>
    <dgm:cxn modelId="{2CB6EBB5-010C-4C32-B1CF-9DFA6189E3D9}" type="presParOf" srcId="{715D576D-79BF-4810-B4A5-95B43372A2C9}" destId="{EB16BA8D-4193-419E-A538-2BB86D02657A}" srcOrd="2" destOrd="0" presId="urn:microsoft.com/office/officeart/2018/2/layout/IconVerticalSolidList"/>
    <dgm:cxn modelId="{D6B5F1AB-05D0-47A7-B74E-25C9DBA7005C}" type="presParOf" srcId="{715D576D-79BF-4810-B4A5-95B43372A2C9}" destId="{7FEAD57F-9D6F-442C-BDA9-75765E45DF80}" srcOrd="3" destOrd="0" presId="urn:microsoft.com/office/officeart/2018/2/layout/IconVerticalSolidList"/>
    <dgm:cxn modelId="{18E54880-1602-4A3E-87E1-329A2E010C46}" type="presParOf" srcId="{715D576D-79BF-4810-B4A5-95B43372A2C9}" destId="{5AAD19E3-6E25-4AD5-A2EA-AA7581B150D2}" srcOrd="4"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171853-BF13-4AAC-A50F-1B73756B8683}"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GB"/>
        </a:p>
      </dgm:t>
    </dgm:pt>
    <dgm:pt modelId="{611845E6-5062-4071-A6C1-06F32B9153CD}">
      <dgm:prSet custT="1"/>
      <dgm:spPr/>
      <dgm:t>
        <a:bodyPr/>
        <a:lstStyle/>
        <a:p>
          <a:pPr>
            <a:lnSpc>
              <a:spcPct val="100000"/>
            </a:lnSpc>
            <a:defRPr b="1"/>
          </a:pPr>
          <a:r>
            <a:rPr lang="en-GB" sz="1800" b="1" noProof="0"/>
            <a:t>FDP Strategic Commissioning Tool</a:t>
          </a:r>
        </a:p>
      </dgm:t>
    </dgm:pt>
    <dgm:pt modelId="{7FAAE31A-D955-42C5-9DFC-3546E7F81FE3}" type="parTrans" cxnId="{C6454382-26CF-4F27-B401-271CBDF19E98}">
      <dgm:prSet/>
      <dgm:spPr/>
      <dgm:t>
        <a:bodyPr/>
        <a:lstStyle/>
        <a:p>
          <a:endParaRPr lang="en-GB" sz="2400"/>
        </a:p>
      </dgm:t>
    </dgm:pt>
    <dgm:pt modelId="{9CCFB890-3F4A-4E8A-8B61-767F6A1CCB82}" type="sibTrans" cxnId="{C6454382-26CF-4F27-B401-271CBDF19E98}">
      <dgm:prSet/>
      <dgm:spPr/>
      <dgm:t>
        <a:bodyPr/>
        <a:lstStyle/>
        <a:p>
          <a:endParaRPr lang="en-GB" sz="2400"/>
        </a:p>
      </dgm:t>
    </dgm:pt>
    <dgm:pt modelId="{E23E71D4-219E-4BC2-810B-A55F9B38C716}">
      <dgm:prSet custT="1"/>
      <dgm:spPr/>
      <dgm:t>
        <a:bodyPr/>
        <a:lstStyle/>
        <a:p>
          <a:pPr>
            <a:lnSpc>
              <a:spcPct val="100000"/>
            </a:lnSpc>
          </a:pPr>
          <a:r>
            <a:rPr lang="en-GB" sz="1400" noProof="0"/>
            <a:t>Deploy and implement population health modules</a:t>
          </a:r>
        </a:p>
      </dgm:t>
    </dgm:pt>
    <dgm:pt modelId="{F20AFA2C-391D-4CAB-BE7F-F6CFCB93EAC4}" type="parTrans" cxnId="{63F6C02E-B9F8-4483-9A1E-EFEF6289EA14}">
      <dgm:prSet/>
      <dgm:spPr/>
      <dgm:t>
        <a:bodyPr/>
        <a:lstStyle/>
        <a:p>
          <a:endParaRPr lang="en-GB" sz="2400"/>
        </a:p>
      </dgm:t>
    </dgm:pt>
    <dgm:pt modelId="{CF24210E-14EF-421E-9331-AE5011F204F8}" type="sibTrans" cxnId="{63F6C02E-B9F8-4483-9A1E-EFEF6289EA14}">
      <dgm:prSet/>
      <dgm:spPr/>
      <dgm:t>
        <a:bodyPr/>
        <a:lstStyle/>
        <a:p>
          <a:endParaRPr lang="en-GB" sz="2400"/>
        </a:p>
      </dgm:t>
    </dgm:pt>
    <dgm:pt modelId="{E01FCC19-E56F-4623-96EB-4D9B21B6F573}">
      <dgm:prSet custT="1"/>
      <dgm:spPr/>
      <dgm:t>
        <a:bodyPr/>
        <a:lstStyle/>
        <a:p>
          <a:pPr>
            <a:lnSpc>
              <a:spcPct val="100000"/>
            </a:lnSpc>
          </a:pPr>
          <a:r>
            <a:rPr lang="en-GB" sz="1400" noProof="0"/>
            <a:t>Enable segmentation, cost and utilisation analytics</a:t>
          </a:r>
        </a:p>
      </dgm:t>
    </dgm:pt>
    <dgm:pt modelId="{3FB2319F-0069-427A-8CD5-8B060B2BF280}" type="parTrans" cxnId="{6C6B1070-91E5-48AF-A12D-B5719F0FC152}">
      <dgm:prSet/>
      <dgm:spPr/>
      <dgm:t>
        <a:bodyPr/>
        <a:lstStyle/>
        <a:p>
          <a:endParaRPr lang="en-GB" sz="2400"/>
        </a:p>
      </dgm:t>
    </dgm:pt>
    <dgm:pt modelId="{D4378DCE-17FA-46F5-BC02-740423DA5F59}" type="sibTrans" cxnId="{6C6B1070-91E5-48AF-A12D-B5719F0FC152}">
      <dgm:prSet/>
      <dgm:spPr/>
      <dgm:t>
        <a:bodyPr/>
        <a:lstStyle/>
        <a:p>
          <a:endParaRPr lang="en-GB" sz="2400"/>
        </a:p>
      </dgm:t>
    </dgm:pt>
    <dgm:pt modelId="{A9B6E80F-B1E9-415E-BCE4-383BE87F7537}">
      <dgm:prSet custT="1"/>
      <dgm:spPr/>
      <dgm:t>
        <a:bodyPr/>
        <a:lstStyle/>
        <a:p>
          <a:pPr>
            <a:lnSpc>
              <a:spcPct val="100000"/>
            </a:lnSpc>
          </a:pPr>
          <a:r>
            <a:rPr lang="en-GB" sz="1400" b="1" noProof="0"/>
            <a:t>Impact</a:t>
          </a:r>
          <a:r>
            <a:rPr lang="en-GB" sz="1400" noProof="0"/>
            <a:t>: consistent metrics and faster, evidence-led pathway and investment decisions</a:t>
          </a:r>
        </a:p>
      </dgm:t>
    </dgm:pt>
    <dgm:pt modelId="{4549620A-74C0-4325-A16C-1B910A6993A7}" type="parTrans" cxnId="{DA6FBE2A-9BFA-4A48-A4F2-2B2057DDC036}">
      <dgm:prSet/>
      <dgm:spPr/>
      <dgm:t>
        <a:bodyPr/>
        <a:lstStyle/>
        <a:p>
          <a:endParaRPr lang="en-GB" sz="2400"/>
        </a:p>
      </dgm:t>
    </dgm:pt>
    <dgm:pt modelId="{89687AD0-7CB6-47F4-80C2-AFB44A007A9B}" type="sibTrans" cxnId="{DA6FBE2A-9BFA-4A48-A4F2-2B2057DDC036}">
      <dgm:prSet/>
      <dgm:spPr/>
      <dgm:t>
        <a:bodyPr/>
        <a:lstStyle/>
        <a:p>
          <a:endParaRPr lang="en-GB" sz="2400"/>
        </a:p>
      </dgm:t>
    </dgm:pt>
    <dgm:pt modelId="{A445FDA9-46BF-4EAB-9987-59A4FA2DCD8D}">
      <dgm:prSet custT="1"/>
      <dgm:spPr/>
      <dgm:t>
        <a:bodyPr/>
        <a:lstStyle/>
        <a:p>
          <a:pPr>
            <a:lnSpc>
              <a:spcPct val="100000"/>
            </a:lnSpc>
            <a:defRPr b="1"/>
          </a:pPr>
          <a:r>
            <a:rPr lang="en-GB" sz="1800" b="1" noProof="0"/>
            <a:t>Health economics and actuarial support</a:t>
          </a:r>
        </a:p>
      </dgm:t>
    </dgm:pt>
    <dgm:pt modelId="{E03F1617-6834-41A6-90D7-4AABAA527954}" type="parTrans" cxnId="{8FE3464C-4CF0-4DA2-BAE2-40B2CF0D7184}">
      <dgm:prSet/>
      <dgm:spPr/>
      <dgm:t>
        <a:bodyPr/>
        <a:lstStyle/>
        <a:p>
          <a:endParaRPr lang="en-GB" sz="2400"/>
        </a:p>
      </dgm:t>
    </dgm:pt>
    <dgm:pt modelId="{84DB574D-480B-4253-BEB8-EFEE3DB05D4C}" type="sibTrans" cxnId="{8FE3464C-4CF0-4DA2-BAE2-40B2CF0D7184}">
      <dgm:prSet/>
      <dgm:spPr/>
      <dgm:t>
        <a:bodyPr/>
        <a:lstStyle/>
        <a:p>
          <a:endParaRPr lang="en-GB" sz="2400"/>
        </a:p>
      </dgm:t>
    </dgm:pt>
    <dgm:pt modelId="{34ABC211-BBB0-4D3E-A070-B7FACF6F15F8}">
      <dgm:prSet custT="1"/>
      <dgm:spPr/>
      <dgm:t>
        <a:bodyPr/>
        <a:lstStyle/>
        <a:p>
          <a:pPr>
            <a:lnSpc>
              <a:spcPct val="100000"/>
            </a:lnSpc>
          </a:pPr>
          <a:r>
            <a:rPr lang="en-GB" sz="1400" noProof="0"/>
            <a:t>Cost effectiveness and ROI modelling</a:t>
          </a:r>
        </a:p>
      </dgm:t>
    </dgm:pt>
    <dgm:pt modelId="{D93A7124-BCBD-40C5-AAD1-E7EC8A036BAB}" type="parTrans" cxnId="{DE10A144-9775-4254-BFF8-7E3F55DE7644}">
      <dgm:prSet/>
      <dgm:spPr/>
      <dgm:t>
        <a:bodyPr/>
        <a:lstStyle/>
        <a:p>
          <a:endParaRPr lang="en-GB" sz="2400"/>
        </a:p>
      </dgm:t>
    </dgm:pt>
    <dgm:pt modelId="{260ADBBE-A7F4-4DF5-A229-EC3487DF28AF}" type="sibTrans" cxnId="{DE10A144-9775-4254-BFF8-7E3F55DE7644}">
      <dgm:prSet/>
      <dgm:spPr/>
      <dgm:t>
        <a:bodyPr/>
        <a:lstStyle/>
        <a:p>
          <a:endParaRPr lang="en-GB" sz="2400"/>
        </a:p>
      </dgm:t>
    </dgm:pt>
    <dgm:pt modelId="{A1DCC2C7-A502-4A96-B8AF-243B76D309FD}">
      <dgm:prSet custT="1"/>
      <dgm:spPr/>
      <dgm:t>
        <a:bodyPr/>
        <a:lstStyle/>
        <a:p>
          <a:pPr>
            <a:lnSpc>
              <a:spcPct val="100000"/>
            </a:lnSpc>
          </a:pPr>
          <a:r>
            <a:rPr lang="en-GB" sz="1400" noProof="0"/>
            <a:t>Demand and utilisation forecasting</a:t>
          </a:r>
        </a:p>
      </dgm:t>
    </dgm:pt>
    <dgm:pt modelId="{CBCD4AA0-4376-4951-8759-90BFA69DE7C3}" type="parTrans" cxnId="{2B6D520B-3623-46BE-9C3E-7B04F3545B73}">
      <dgm:prSet/>
      <dgm:spPr/>
      <dgm:t>
        <a:bodyPr/>
        <a:lstStyle/>
        <a:p>
          <a:endParaRPr lang="en-GB" sz="2400"/>
        </a:p>
      </dgm:t>
    </dgm:pt>
    <dgm:pt modelId="{F6B30F45-A5F9-4563-97D6-C55052C98BE4}" type="sibTrans" cxnId="{2B6D520B-3623-46BE-9C3E-7B04F3545B73}">
      <dgm:prSet/>
      <dgm:spPr/>
      <dgm:t>
        <a:bodyPr/>
        <a:lstStyle/>
        <a:p>
          <a:endParaRPr lang="en-GB" sz="2400"/>
        </a:p>
      </dgm:t>
    </dgm:pt>
    <dgm:pt modelId="{B7A302B0-6915-4876-B451-A6F6365D9515}">
      <dgm:prSet custT="1"/>
      <dgm:spPr/>
      <dgm:t>
        <a:bodyPr/>
        <a:lstStyle/>
        <a:p>
          <a:pPr>
            <a:lnSpc>
              <a:spcPct val="100000"/>
            </a:lnSpc>
          </a:pPr>
          <a:r>
            <a:rPr lang="en-GB" sz="1400" b="1" noProof="0"/>
            <a:t>Impact</a:t>
          </a:r>
          <a:r>
            <a:rPr lang="en-GB" sz="1400" noProof="0"/>
            <a:t>: clearer value for money and financial risk before commitments are made</a:t>
          </a:r>
        </a:p>
      </dgm:t>
    </dgm:pt>
    <dgm:pt modelId="{3B1F9CB0-70EF-44F3-98B8-593BB4C5B430}" type="parTrans" cxnId="{1E7DEBCF-F6D2-4DEC-8E8A-25F836678047}">
      <dgm:prSet/>
      <dgm:spPr/>
      <dgm:t>
        <a:bodyPr/>
        <a:lstStyle/>
        <a:p>
          <a:endParaRPr lang="en-GB" sz="2400"/>
        </a:p>
      </dgm:t>
    </dgm:pt>
    <dgm:pt modelId="{CFC47B17-3A5C-49E6-A877-DA1578E061C9}" type="sibTrans" cxnId="{1E7DEBCF-F6D2-4DEC-8E8A-25F836678047}">
      <dgm:prSet/>
      <dgm:spPr/>
      <dgm:t>
        <a:bodyPr/>
        <a:lstStyle/>
        <a:p>
          <a:endParaRPr lang="en-GB" sz="2400"/>
        </a:p>
      </dgm:t>
    </dgm:pt>
    <dgm:pt modelId="{C30F09D1-CB5A-4406-97FA-ACA71AE071E3}">
      <dgm:prSet custT="1"/>
      <dgm:spPr/>
      <dgm:t>
        <a:bodyPr/>
        <a:lstStyle/>
        <a:p>
          <a:pPr>
            <a:lnSpc>
              <a:spcPct val="100000"/>
            </a:lnSpc>
            <a:defRPr b="1"/>
          </a:pPr>
          <a:r>
            <a:rPr lang="en-GB" sz="1800" b="1" noProof="0"/>
            <a:t>ICB Intelligence Function Network</a:t>
          </a:r>
        </a:p>
      </dgm:t>
    </dgm:pt>
    <dgm:pt modelId="{5BFC2ABA-F048-4A3C-8381-218E46F26EFF}" type="parTrans" cxnId="{98849D62-15B7-4DCF-91D8-86CCE37E7DA5}">
      <dgm:prSet/>
      <dgm:spPr/>
      <dgm:t>
        <a:bodyPr/>
        <a:lstStyle/>
        <a:p>
          <a:endParaRPr lang="en-GB" sz="2400"/>
        </a:p>
      </dgm:t>
    </dgm:pt>
    <dgm:pt modelId="{A77CB5E5-3965-459A-A8AF-ABAD473F520B}" type="sibTrans" cxnId="{98849D62-15B7-4DCF-91D8-86CCE37E7DA5}">
      <dgm:prSet/>
      <dgm:spPr/>
      <dgm:t>
        <a:bodyPr/>
        <a:lstStyle/>
        <a:p>
          <a:endParaRPr lang="en-GB" sz="2400"/>
        </a:p>
      </dgm:t>
    </dgm:pt>
    <dgm:pt modelId="{8040485D-A77F-415D-BC1C-3B58AFB2E3F2}">
      <dgm:prSet custT="1"/>
      <dgm:spPr/>
      <dgm:t>
        <a:bodyPr/>
        <a:lstStyle/>
        <a:p>
          <a:pPr>
            <a:lnSpc>
              <a:spcPct val="100000"/>
            </a:lnSpc>
          </a:pPr>
          <a:r>
            <a:rPr lang="en-GB" sz="1400" noProof="0"/>
            <a:t>Shared analytical models and methods</a:t>
          </a:r>
        </a:p>
      </dgm:t>
    </dgm:pt>
    <dgm:pt modelId="{3AC921F5-487A-4EE7-BD06-89494821DA0A}" type="parTrans" cxnId="{4C7D46DE-EEEA-418E-9081-7E042E76A5BF}">
      <dgm:prSet/>
      <dgm:spPr/>
      <dgm:t>
        <a:bodyPr/>
        <a:lstStyle/>
        <a:p>
          <a:endParaRPr lang="en-GB" sz="2400"/>
        </a:p>
      </dgm:t>
    </dgm:pt>
    <dgm:pt modelId="{601B9A63-B2DB-4E14-B270-C55D7D594A07}" type="sibTrans" cxnId="{4C7D46DE-EEEA-418E-9081-7E042E76A5BF}">
      <dgm:prSet/>
      <dgm:spPr/>
      <dgm:t>
        <a:bodyPr/>
        <a:lstStyle/>
        <a:p>
          <a:endParaRPr lang="en-GB" sz="2400"/>
        </a:p>
      </dgm:t>
    </dgm:pt>
    <dgm:pt modelId="{F6B753D2-9ECF-49AF-A76F-DF43506415C5}">
      <dgm:prSet custT="1"/>
      <dgm:spPr/>
      <dgm:t>
        <a:bodyPr/>
        <a:lstStyle/>
        <a:p>
          <a:pPr>
            <a:lnSpc>
              <a:spcPct val="100000"/>
            </a:lnSpc>
          </a:pPr>
          <a:r>
            <a:rPr lang="en-GB" sz="1400" noProof="0"/>
            <a:t>Reproducible pipelines and best practice</a:t>
          </a:r>
        </a:p>
      </dgm:t>
    </dgm:pt>
    <dgm:pt modelId="{6A4BE07C-5B52-4A41-8D1B-640F62FAA089}" type="parTrans" cxnId="{306C74E3-7446-4B12-A483-A17C9707656C}">
      <dgm:prSet/>
      <dgm:spPr/>
      <dgm:t>
        <a:bodyPr/>
        <a:lstStyle/>
        <a:p>
          <a:endParaRPr lang="en-GB" sz="2400"/>
        </a:p>
      </dgm:t>
    </dgm:pt>
    <dgm:pt modelId="{F0099AF6-8F27-43D7-A334-8E3F8F849DF4}" type="sibTrans" cxnId="{306C74E3-7446-4B12-A483-A17C9707656C}">
      <dgm:prSet/>
      <dgm:spPr/>
      <dgm:t>
        <a:bodyPr/>
        <a:lstStyle/>
        <a:p>
          <a:endParaRPr lang="en-GB" sz="2400"/>
        </a:p>
      </dgm:t>
    </dgm:pt>
    <dgm:pt modelId="{4C1354B5-CB1A-4AF3-9F89-F57E37B77B9E}">
      <dgm:prSet custT="1"/>
      <dgm:spPr/>
      <dgm:t>
        <a:bodyPr/>
        <a:lstStyle/>
        <a:p>
          <a:pPr>
            <a:lnSpc>
              <a:spcPct val="100000"/>
            </a:lnSpc>
          </a:pPr>
          <a:r>
            <a:rPr lang="en-GB" sz="1400" b="1" noProof="0"/>
            <a:t>Impact</a:t>
          </a:r>
          <a:r>
            <a:rPr lang="en-GB" sz="1400" noProof="0"/>
            <a:t>: higher quality, comparable insights and reduced duplication across ICBs</a:t>
          </a:r>
        </a:p>
      </dgm:t>
    </dgm:pt>
    <dgm:pt modelId="{E81E9E66-71C2-4850-8AB9-4748156F0D97}" type="parTrans" cxnId="{F8832CAE-4E54-4F16-B0F3-6629AA66E61F}">
      <dgm:prSet/>
      <dgm:spPr/>
      <dgm:t>
        <a:bodyPr/>
        <a:lstStyle/>
        <a:p>
          <a:endParaRPr lang="en-GB" sz="2400"/>
        </a:p>
      </dgm:t>
    </dgm:pt>
    <dgm:pt modelId="{A7095F08-D972-4584-934B-ABB25FF5F0C8}" type="sibTrans" cxnId="{F8832CAE-4E54-4F16-B0F3-6629AA66E61F}">
      <dgm:prSet/>
      <dgm:spPr/>
      <dgm:t>
        <a:bodyPr/>
        <a:lstStyle/>
        <a:p>
          <a:endParaRPr lang="en-GB" sz="2400"/>
        </a:p>
      </dgm:t>
    </dgm:pt>
    <dgm:pt modelId="{588D51F2-75B9-4AB0-8AC1-FB6E459BFB46}">
      <dgm:prSet custT="1"/>
      <dgm:spPr/>
      <dgm:t>
        <a:bodyPr/>
        <a:lstStyle/>
        <a:p>
          <a:pPr>
            <a:lnSpc>
              <a:spcPct val="100000"/>
            </a:lnSpc>
            <a:defRPr b="1"/>
          </a:pPr>
          <a:r>
            <a:rPr lang="en-GB" sz="1800" b="1" noProof="0"/>
            <a:t>Evidence, evaluation and advisory support</a:t>
          </a:r>
        </a:p>
      </dgm:t>
    </dgm:pt>
    <dgm:pt modelId="{74167472-642C-4AE3-9707-7CF5ED3B995A}" type="parTrans" cxnId="{881D9F5E-5CA2-42E6-822D-9092C279A13F}">
      <dgm:prSet/>
      <dgm:spPr/>
      <dgm:t>
        <a:bodyPr/>
        <a:lstStyle/>
        <a:p>
          <a:endParaRPr lang="en-GB" sz="2400"/>
        </a:p>
      </dgm:t>
    </dgm:pt>
    <dgm:pt modelId="{63917AAC-C9E8-4DFD-9936-9EC374951753}" type="sibTrans" cxnId="{881D9F5E-5CA2-42E6-822D-9092C279A13F}">
      <dgm:prSet/>
      <dgm:spPr/>
      <dgm:t>
        <a:bodyPr/>
        <a:lstStyle/>
        <a:p>
          <a:endParaRPr lang="en-GB" sz="2400"/>
        </a:p>
      </dgm:t>
    </dgm:pt>
    <dgm:pt modelId="{1B4EBCBD-882D-4CD2-900F-D9FAA62DEE4F}">
      <dgm:prSet custT="1"/>
      <dgm:spPr/>
      <dgm:t>
        <a:bodyPr/>
        <a:lstStyle/>
        <a:p>
          <a:pPr>
            <a:lnSpc>
              <a:spcPct val="100000"/>
            </a:lnSpc>
          </a:pPr>
          <a:r>
            <a:rPr lang="en-GB" sz="1400" noProof="0"/>
            <a:t>Evidence reviews and synthesis</a:t>
          </a:r>
        </a:p>
      </dgm:t>
    </dgm:pt>
    <dgm:pt modelId="{0038FB26-3EC1-4DD5-8AC1-E87AE31875AA}" type="parTrans" cxnId="{6DF2FEC4-7BC8-4F8F-84AD-B5141159E98F}">
      <dgm:prSet/>
      <dgm:spPr/>
      <dgm:t>
        <a:bodyPr/>
        <a:lstStyle/>
        <a:p>
          <a:endParaRPr lang="en-GB" sz="2400"/>
        </a:p>
      </dgm:t>
    </dgm:pt>
    <dgm:pt modelId="{F1D608ED-806A-451B-8ECD-301D27C8344F}" type="sibTrans" cxnId="{6DF2FEC4-7BC8-4F8F-84AD-B5141159E98F}">
      <dgm:prSet/>
      <dgm:spPr/>
      <dgm:t>
        <a:bodyPr/>
        <a:lstStyle/>
        <a:p>
          <a:endParaRPr lang="en-GB" sz="2400"/>
        </a:p>
      </dgm:t>
    </dgm:pt>
    <dgm:pt modelId="{FADA353B-EB93-43BF-8FF8-E1DD55C5CFBC}">
      <dgm:prSet custT="1"/>
      <dgm:spPr/>
      <dgm:t>
        <a:bodyPr/>
        <a:lstStyle/>
        <a:p>
          <a:pPr>
            <a:lnSpc>
              <a:spcPct val="100000"/>
            </a:lnSpc>
          </a:pPr>
          <a:r>
            <a:rPr lang="en-GB" sz="1400" noProof="0"/>
            <a:t>Evaluation and impact assessment</a:t>
          </a:r>
        </a:p>
      </dgm:t>
    </dgm:pt>
    <dgm:pt modelId="{823785B7-006F-4D1F-BB5A-BC9F315229CC}" type="parTrans" cxnId="{03026EB3-AEA0-414D-9B67-90CD063485BE}">
      <dgm:prSet/>
      <dgm:spPr/>
      <dgm:t>
        <a:bodyPr/>
        <a:lstStyle/>
        <a:p>
          <a:endParaRPr lang="en-GB" sz="2400"/>
        </a:p>
      </dgm:t>
    </dgm:pt>
    <dgm:pt modelId="{5923A9B0-8DB5-49DD-8F12-B2DDA8772313}" type="sibTrans" cxnId="{03026EB3-AEA0-414D-9B67-90CD063485BE}">
      <dgm:prSet/>
      <dgm:spPr/>
      <dgm:t>
        <a:bodyPr/>
        <a:lstStyle/>
        <a:p>
          <a:endParaRPr lang="en-GB" sz="2400"/>
        </a:p>
      </dgm:t>
    </dgm:pt>
    <dgm:pt modelId="{81C63FB2-8E85-43F8-A198-CDA8851A35F4}">
      <dgm:prSet custT="1"/>
      <dgm:spPr/>
      <dgm:t>
        <a:bodyPr/>
        <a:lstStyle/>
        <a:p>
          <a:pPr>
            <a:lnSpc>
              <a:spcPct val="100000"/>
            </a:lnSpc>
          </a:pPr>
          <a:r>
            <a:rPr lang="en-GB" sz="1400" b="1" noProof="0"/>
            <a:t>Impact</a:t>
          </a:r>
          <a:r>
            <a:rPr lang="en-GB" sz="1400" noProof="0"/>
            <a:t>: confident prioritisation and stronger decisions on redesign or disinvestment</a:t>
          </a:r>
        </a:p>
      </dgm:t>
    </dgm:pt>
    <dgm:pt modelId="{1E0D6013-DCBC-4E4C-AE4B-7EEC4A7FD9A4}" type="parTrans" cxnId="{87107702-63FA-482B-B7CE-3566CA38AB0E}">
      <dgm:prSet/>
      <dgm:spPr/>
      <dgm:t>
        <a:bodyPr/>
        <a:lstStyle/>
        <a:p>
          <a:endParaRPr lang="en-GB" sz="2400"/>
        </a:p>
      </dgm:t>
    </dgm:pt>
    <dgm:pt modelId="{3DF12AEE-9CDF-44D0-B2D6-20251EBF2DAE}" type="sibTrans" cxnId="{87107702-63FA-482B-B7CE-3566CA38AB0E}">
      <dgm:prSet/>
      <dgm:spPr/>
      <dgm:t>
        <a:bodyPr/>
        <a:lstStyle/>
        <a:p>
          <a:endParaRPr lang="en-GB" sz="2400"/>
        </a:p>
      </dgm:t>
    </dgm:pt>
    <dgm:pt modelId="{49E4B87D-7C53-4448-8923-DB62309AE76E}" type="pres">
      <dgm:prSet presAssocID="{7E171853-BF13-4AAC-A50F-1B73756B8683}" presName="root" presStyleCnt="0">
        <dgm:presLayoutVars>
          <dgm:dir/>
          <dgm:resizeHandles val="exact"/>
        </dgm:presLayoutVars>
      </dgm:prSet>
      <dgm:spPr/>
    </dgm:pt>
    <dgm:pt modelId="{55332058-CD20-4F20-8F41-762E2A8D79AC}" type="pres">
      <dgm:prSet presAssocID="{611845E6-5062-4071-A6C1-06F32B9153CD}" presName="compNode" presStyleCnt="0"/>
      <dgm:spPr/>
    </dgm:pt>
    <dgm:pt modelId="{BF69E960-09AD-4AF6-9696-47B514444605}" type="pres">
      <dgm:prSet presAssocID="{611845E6-5062-4071-A6C1-06F32B9153CD}"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Research with solid fill"/>
        </a:ext>
      </dgm:extLst>
    </dgm:pt>
    <dgm:pt modelId="{F0B14EDA-7EA3-46DB-B152-DC2C2210ABAB}" type="pres">
      <dgm:prSet presAssocID="{611845E6-5062-4071-A6C1-06F32B9153CD}" presName="iconSpace" presStyleCnt="0"/>
      <dgm:spPr/>
    </dgm:pt>
    <dgm:pt modelId="{2CEBE907-9CE3-4AEB-A9C6-628628C591DF}" type="pres">
      <dgm:prSet presAssocID="{611845E6-5062-4071-A6C1-06F32B9153CD}" presName="parTx" presStyleLbl="revTx" presStyleIdx="0" presStyleCnt="8">
        <dgm:presLayoutVars>
          <dgm:chMax val="0"/>
          <dgm:chPref val="0"/>
        </dgm:presLayoutVars>
      </dgm:prSet>
      <dgm:spPr/>
    </dgm:pt>
    <dgm:pt modelId="{B0AC7A70-8C06-4BE5-9DE3-DF1AB8BF6606}" type="pres">
      <dgm:prSet presAssocID="{611845E6-5062-4071-A6C1-06F32B9153CD}" presName="txSpace" presStyleCnt="0"/>
      <dgm:spPr/>
    </dgm:pt>
    <dgm:pt modelId="{F0BAA898-2907-4ED9-956B-9B762FD8DC57}" type="pres">
      <dgm:prSet presAssocID="{611845E6-5062-4071-A6C1-06F32B9153CD}" presName="desTx" presStyleLbl="revTx" presStyleIdx="1" presStyleCnt="8">
        <dgm:presLayoutVars/>
      </dgm:prSet>
      <dgm:spPr/>
    </dgm:pt>
    <dgm:pt modelId="{6BA49CDC-1F3C-4ABA-B856-E1605FCD4B41}" type="pres">
      <dgm:prSet presAssocID="{9CCFB890-3F4A-4E8A-8B61-767F6A1CCB82}" presName="sibTrans" presStyleCnt="0"/>
      <dgm:spPr/>
    </dgm:pt>
    <dgm:pt modelId="{D2711199-F0C8-49EF-8E0D-338DC7516F4F}" type="pres">
      <dgm:prSet presAssocID="{A445FDA9-46BF-4EAB-9987-59A4FA2DCD8D}" presName="compNode" presStyleCnt="0"/>
      <dgm:spPr/>
    </dgm:pt>
    <dgm:pt modelId="{D39FA177-8D94-4479-906F-960368BD0ED1}" type="pres">
      <dgm:prSet presAssocID="{A445FDA9-46BF-4EAB-9987-59A4FA2DCD8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4BFCEBD5-F02D-4697-90BF-5CC6AF090A12}" type="pres">
      <dgm:prSet presAssocID="{A445FDA9-46BF-4EAB-9987-59A4FA2DCD8D}" presName="iconSpace" presStyleCnt="0"/>
      <dgm:spPr/>
    </dgm:pt>
    <dgm:pt modelId="{D2805FC1-26E5-419D-961F-EC5F228A3AAF}" type="pres">
      <dgm:prSet presAssocID="{A445FDA9-46BF-4EAB-9987-59A4FA2DCD8D}" presName="parTx" presStyleLbl="revTx" presStyleIdx="2" presStyleCnt="8">
        <dgm:presLayoutVars>
          <dgm:chMax val="0"/>
          <dgm:chPref val="0"/>
        </dgm:presLayoutVars>
      </dgm:prSet>
      <dgm:spPr/>
    </dgm:pt>
    <dgm:pt modelId="{B47A274C-7AA7-49EF-B9BD-154AE07CABB2}" type="pres">
      <dgm:prSet presAssocID="{A445FDA9-46BF-4EAB-9987-59A4FA2DCD8D}" presName="txSpace" presStyleCnt="0"/>
      <dgm:spPr/>
    </dgm:pt>
    <dgm:pt modelId="{14809C9F-3F4A-4E43-BD43-A71789314947}" type="pres">
      <dgm:prSet presAssocID="{A445FDA9-46BF-4EAB-9987-59A4FA2DCD8D}" presName="desTx" presStyleLbl="revTx" presStyleIdx="3" presStyleCnt="8">
        <dgm:presLayoutVars/>
      </dgm:prSet>
      <dgm:spPr/>
    </dgm:pt>
    <dgm:pt modelId="{43D66823-5544-4838-A9EC-6CB5AC920FB4}" type="pres">
      <dgm:prSet presAssocID="{84DB574D-480B-4253-BEB8-EFEE3DB05D4C}" presName="sibTrans" presStyleCnt="0"/>
      <dgm:spPr/>
    </dgm:pt>
    <dgm:pt modelId="{54078B89-E6EF-42FB-AD92-240F973587E8}" type="pres">
      <dgm:prSet presAssocID="{C30F09D1-CB5A-4406-97FA-ACA71AE071E3}" presName="compNode" presStyleCnt="0"/>
      <dgm:spPr/>
    </dgm:pt>
    <dgm:pt modelId="{875BFDEC-752D-42A7-93D1-3826006CF7D2}" type="pres">
      <dgm:prSet presAssocID="{C30F09D1-CB5A-4406-97FA-ACA71AE071E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ick"/>
        </a:ext>
      </dgm:extLst>
    </dgm:pt>
    <dgm:pt modelId="{1B853512-7169-4BE2-88F4-DB082C6F10BA}" type="pres">
      <dgm:prSet presAssocID="{C30F09D1-CB5A-4406-97FA-ACA71AE071E3}" presName="iconSpace" presStyleCnt="0"/>
      <dgm:spPr/>
    </dgm:pt>
    <dgm:pt modelId="{76D0887E-AB60-45C1-9CEF-A94BCBE8CBA9}" type="pres">
      <dgm:prSet presAssocID="{C30F09D1-CB5A-4406-97FA-ACA71AE071E3}" presName="parTx" presStyleLbl="revTx" presStyleIdx="4" presStyleCnt="8">
        <dgm:presLayoutVars>
          <dgm:chMax val="0"/>
          <dgm:chPref val="0"/>
        </dgm:presLayoutVars>
      </dgm:prSet>
      <dgm:spPr/>
    </dgm:pt>
    <dgm:pt modelId="{D28575F1-412B-40E0-A564-F60F51EEB416}" type="pres">
      <dgm:prSet presAssocID="{C30F09D1-CB5A-4406-97FA-ACA71AE071E3}" presName="txSpace" presStyleCnt="0"/>
      <dgm:spPr/>
    </dgm:pt>
    <dgm:pt modelId="{528FCB7B-2038-4A33-9D33-C2317534FE08}" type="pres">
      <dgm:prSet presAssocID="{C30F09D1-CB5A-4406-97FA-ACA71AE071E3}" presName="desTx" presStyleLbl="revTx" presStyleIdx="5" presStyleCnt="8">
        <dgm:presLayoutVars/>
      </dgm:prSet>
      <dgm:spPr/>
    </dgm:pt>
    <dgm:pt modelId="{B6B15552-0AEA-427E-84A0-1DCBF1B1F688}" type="pres">
      <dgm:prSet presAssocID="{A77CB5E5-3965-459A-A8AF-ABAD473F520B}" presName="sibTrans" presStyleCnt="0"/>
      <dgm:spPr/>
    </dgm:pt>
    <dgm:pt modelId="{AD9B94C2-4F8E-4AE5-BCB8-49FDE30ACC73}" type="pres">
      <dgm:prSet presAssocID="{588D51F2-75B9-4AB0-8AC1-FB6E459BFB46}" presName="compNode" presStyleCnt="0"/>
      <dgm:spPr/>
    </dgm:pt>
    <dgm:pt modelId="{DCBECB1F-ADB9-4CE9-9089-A5A71C5A0BD7}" type="pres">
      <dgm:prSet presAssocID="{588D51F2-75B9-4AB0-8AC1-FB6E459BFB4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40382E2-070E-421D-B3D5-F9FE30821762}" type="pres">
      <dgm:prSet presAssocID="{588D51F2-75B9-4AB0-8AC1-FB6E459BFB46}" presName="iconSpace" presStyleCnt="0"/>
      <dgm:spPr/>
    </dgm:pt>
    <dgm:pt modelId="{6BA145E3-B84E-43DD-8EAA-4A95E07AF25D}" type="pres">
      <dgm:prSet presAssocID="{588D51F2-75B9-4AB0-8AC1-FB6E459BFB46}" presName="parTx" presStyleLbl="revTx" presStyleIdx="6" presStyleCnt="8">
        <dgm:presLayoutVars>
          <dgm:chMax val="0"/>
          <dgm:chPref val="0"/>
        </dgm:presLayoutVars>
      </dgm:prSet>
      <dgm:spPr/>
    </dgm:pt>
    <dgm:pt modelId="{A3CF8781-AB05-4DD6-9C56-62C88CECC241}" type="pres">
      <dgm:prSet presAssocID="{588D51F2-75B9-4AB0-8AC1-FB6E459BFB46}" presName="txSpace" presStyleCnt="0"/>
      <dgm:spPr/>
    </dgm:pt>
    <dgm:pt modelId="{45084FFC-2A91-4D5B-926D-CC3E573E7E34}" type="pres">
      <dgm:prSet presAssocID="{588D51F2-75B9-4AB0-8AC1-FB6E459BFB46}" presName="desTx" presStyleLbl="revTx" presStyleIdx="7" presStyleCnt="8">
        <dgm:presLayoutVars/>
      </dgm:prSet>
      <dgm:spPr/>
    </dgm:pt>
  </dgm:ptLst>
  <dgm:cxnLst>
    <dgm:cxn modelId="{87107702-63FA-482B-B7CE-3566CA38AB0E}" srcId="{588D51F2-75B9-4AB0-8AC1-FB6E459BFB46}" destId="{81C63FB2-8E85-43F8-A198-CDA8851A35F4}" srcOrd="2" destOrd="0" parTransId="{1E0D6013-DCBC-4E4C-AE4B-7EEC4A7FD9A4}" sibTransId="{3DF12AEE-9CDF-44D0-B2D6-20251EBF2DAE}"/>
    <dgm:cxn modelId="{C3444F06-51D7-4106-A00A-C3A219F684A3}" type="presOf" srcId="{E01FCC19-E56F-4623-96EB-4D9B21B6F573}" destId="{F0BAA898-2907-4ED9-956B-9B762FD8DC57}" srcOrd="0" destOrd="1" presId="urn:microsoft.com/office/officeart/2018/5/layout/CenteredIconLabelDescriptionList"/>
    <dgm:cxn modelId="{2B6D520B-3623-46BE-9C3E-7B04F3545B73}" srcId="{A445FDA9-46BF-4EAB-9987-59A4FA2DCD8D}" destId="{A1DCC2C7-A502-4A96-B8AF-243B76D309FD}" srcOrd="1" destOrd="0" parTransId="{CBCD4AA0-4376-4951-8759-90BFA69DE7C3}" sibTransId="{F6B30F45-A5F9-4563-97D6-C55052C98BE4}"/>
    <dgm:cxn modelId="{A2518418-5E6B-45E5-BACE-6B528DD2D05A}" type="presOf" srcId="{A9B6E80F-B1E9-415E-BCE4-383BE87F7537}" destId="{F0BAA898-2907-4ED9-956B-9B762FD8DC57}" srcOrd="0" destOrd="2" presId="urn:microsoft.com/office/officeart/2018/5/layout/CenteredIconLabelDescriptionList"/>
    <dgm:cxn modelId="{DA6FBE2A-9BFA-4A48-A4F2-2B2057DDC036}" srcId="{611845E6-5062-4071-A6C1-06F32B9153CD}" destId="{A9B6E80F-B1E9-415E-BCE4-383BE87F7537}" srcOrd="2" destOrd="0" parTransId="{4549620A-74C0-4325-A16C-1B910A6993A7}" sibTransId="{89687AD0-7CB6-47F4-80C2-AFB44A007A9B}"/>
    <dgm:cxn modelId="{63F6C02E-B9F8-4483-9A1E-EFEF6289EA14}" srcId="{611845E6-5062-4071-A6C1-06F32B9153CD}" destId="{E23E71D4-219E-4BC2-810B-A55F9B38C716}" srcOrd="0" destOrd="0" parTransId="{F20AFA2C-391D-4CAB-BE7F-F6CFCB93EAC4}" sibTransId="{CF24210E-14EF-421E-9331-AE5011F204F8}"/>
    <dgm:cxn modelId="{881D9F5E-5CA2-42E6-822D-9092C279A13F}" srcId="{7E171853-BF13-4AAC-A50F-1B73756B8683}" destId="{588D51F2-75B9-4AB0-8AC1-FB6E459BFB46}" srcOrd="3" destOrd="0" parTransId="{74167472-642C-4AE3-9707-7CF5ED3B995A}" sibTransId="{63917AAC-C9E8-4DFD-9936-9EC374951753}"/>
    <dgm:cxn modelId="{98849D62-15B7-4DCF-91D8-86CCE37E7DA5}" srcId="{7E171853-BF13-4AAC-A50F-1B73756B8683}" destId="{C30F09D1-CB5A-4406-97FA-ACA71AE071E3}" srcOrd="2" destOrd="0" parTransId="{5BFC2ABA-F048-4A3C-8381-218E46F26EFF}" sibTransId="{A77CB5E5-3965-459A-A8AF-ABAD473F520B}"/>
    <dgm:cxn modelId="{38C0A643-EDFE-44B0-B9AD-FF58D8424F19}" type="presOf" srcId="{8040485D-A77F-415D-BC1C-3B58AFB2E3F2}" destId="{528FCB7B-2038-4A33-9D33-C2317534FE08}" srcOrd="0" destOrd="0" presId="urn:microsoft.com/office/officeart/2018/5/layout/CenteredIconLabelDescriptionList"/>
    <dgm:cxn modelId="{06478464-BEA1-49F2-8545-3107D2966302}" type="presOf" srcId="{FADA353B-EB93-43BF-8FF8-E1DD55C5CFBC}" destId="{45084FFC-2A91-4D5B-926D-CC3E573E7E34}" srcOrd="0" destOrd="1" presId="urn:microsoft.com/office/officeart/2018/5/layout/CenteredIconLabelDescriptionList"/>
    <dgm:cxn modelId="{DE10A144-9775-4254-BFF8-7E3F55DE7644}" srcId="{A445FDA9-46BF-4EAB-9987-59A4FA2DCD8D}" destId="{34ABC211-BBB0-4D3E-A070-B7FACF6F15F8}" srcOrd="0" destOrd="0" parTransId="{D93A7124-BCBD-40C5-AAD1-E7EC8A036BAB}" sibTransId="{260ADBBE-A7F4-4DF5-A229-EC3487DF28AF}"/>
    <dgm:cxn modelId="{8140FC65-6C38-4677-BDDA-3E324F80B9EB}" type="presOf" srcId="{A445FDA9-46BF-4EAB-9987-59A4FA2DCD8D}" destId="{D2805FC1-26E5-419D-961F-EC5F228A3AAF}" srcOrd="0" destOrd="0" presId="urn:microsoft.com/office/officeart/2018/5/layout/CenteredIconLabelDescriptionList"/>
    <dgm:cxn modelId="{483CC54B-9E22-429D-A105-E0EC70D0C5C1}" type="presOf" srcId="{611845E6-5062-4071-A6C1-06F32B9153CD}" destId="{2CEBE907-9CE3-4AEB-A9C6-628628C591DF}" srcOrd="0" destOrd="0" presId="urn:microsoft.com/office/officeart/2018/5/layout/CenteredIconLabelDescriptionList"/>
    <dgm:cxn modelId="{8FE3464C-4CF0-4DA2-BAE2-40B2CF0D7184}" srcId="{7E171853-BF13-4AAC-A50F-1B73756B8683}" destId="{A445FDA9-46BF-4EAB-9987-59A4FA2DCD8D}" srcOrd="1" destOrd="0" parTransId="{E03F1617-6834-41A6-90D7-4AABAA527954}" sibTransId="{84DB574D-480B-4253-BEB8-EFEE3DB05D4C}"/>
    <dgm:cxn modelId="{4ACD674C-D2A0-428F-8DCE-FB50D1FD73AF}" type="presOf" srcId="{7E171853-BF13-4AAC-A50F-1B73756B8683}" destId="{49E4B87D-7C53-4448-8923-DB62309AE76E}" srcOrd="0" destOrd="0" presId="urn:microsoft.com/office/officeart/2018/5/layout/CenteredIconLabelDescriptionList"/>
    <dgm:cxn modelId="{AAEA244D-C93F-4805-BF2B-F0924183BE67}" type="presOf" srcId="{A1DCC2C7-A502-4A96-B8AF-243B76D309FD}" destId="{14809C9F-3F4A-4E43-BD43-A71789314947}" srcOrd="0" destOrd="1" presId="urn:microsoft.com/office/officeart/2018/5/layout/CenteredIconLabelDescriptionList"/>
    <dgm:cxn modelId="{6C6B1070-91E5-48AF-A12D-B5719F0FC152}" srcId="{611845E6-5062-4071-A6C1-06F32B9153CD}" destId="{E01FCC19-E56F-4623-96EB-4D9B21B6F573}" srcOrd="1" destOrd="0" parTransId="{3FB2319F-0069-427A-8CD5-8B060B2BF280}" sibTransId="{D4378DCE-17FA-46F5-BC02-740423DA5F59}"/>
    <dgm:cxn modelId="{ABA6A852-4D0B-430C-92F0-872DCDE90817}" type="presOf" srcId="{1B4EBCBD-882D-4CD2-900F-D9FAA62DEE4F}" destId="{45084FFC-2A91-4D5B-926D-CC3E573E7E34}" srcOrd="0" destOrd="0" presId="urn:microsoft.com/office/officeart/2018/5/layout/CenteredIconLabelDescriptionList"/>
    <dgm:cxn modelId="{C28AC654-A790-45B4-8825-07E6186ECD55}" type="presOf" srcId="{34ABC211-BBB0-4D3E-A070-B7FACF6F15F8}" destId="{14809C9F-3F4A-4E43-BD43-A71789314947}" srcOrd="0" destOrd="0" presId="urn:microsoft.com/office/officeart/2018/5/layout/CenteredIconLabelDescriptionList"/>
    <dgm:cxn modelId="{C6454382-26CF-4F27-B401-271CBDF19E98}" srcId="{7E171853-BF13-4AAC-A50F-1B73756B8683}" destId="{611845E6-5062-4071-A6C1-06F32B9153CD}" srcOrd="0" destOrd="0" parTransId="{7FAAE31A-D955-42C5-9DFC-3546E7F81FE3}" sibTransId="{9CCFB890-3F4A-4E8A-8B61-767F6A1CCB82}"/>
    <dgm:cxn modelId="{F3D2C1A3-39C2-4A18-976E-20A041656B40}" type="presOf" srcId="{F6B753D2-9ECF-49AF-A76F-DF43506415C5}" destId="{528FCB7B-2038-4A33-9D33-C2317534FE08}" srcOrd="0" destOrd="1" presId="urn:microsoft.com/office/officeart/2018/5/layout/CenteredIconLabelDescriptionList"/>
    <dgm:cxn modelId="{9D930CA6-EA26-4198-90C8-D0B9B5D062E6}" type="presOf" srcId="{588D51F2-75B9-4AB0-8AC1-FB6E459BFB46}" destId="{6BA145E3-B84E-43DD-8EAA-4A95E07AF25D}" srcOrd="0" destOrd="0" presId="urn:microsoft.com/office/officeart/2018/5/layout/CenteredIconLabelDescriptionList"/>
    <dgm:cxn modelId="{F8832CAE-4E54-4F16-B0F3-6629AA66E61F}" srcId="{C30F09D1-CB5A-4406-97FA-ACA71AE071E3}" destId="{4C1354B5-CB1A-4AF3-9F89-F57E37B77B9E}" srcOrd="2" destOrd="0" parTransId="{E81E9E66-71C2-4850-8AB9-4748156F0D97}" sibTransId="{A7095F08-D972-4584-934B-ABB25FF5F0C8}"/>
    <dgm:cxn modelId="{03026EB3-AEA0-414D-9B67-90CD063485BE}" srcId="{588D51F2-75B9-4AB0-8AC1-FB6E459BFB46}" destId="{FADA353B-EB93-43BF-8FF8-E1DD55C5CFBC}" srcOrd="1" destOrd="0" parTransId="{823785B7-006F-4D1F-BB5A-BC9F315229CC}" sibTransId="{5923A9B0-8DB5-49DD-8F12-B2DDA8772313}"/>
    <dgm:cxn modelId="{0D0FE4BD-53FD-4370-BB28-C059FA163F0E}" type="presOf" srcId="{4C1354B5-CB1A-4AF3-9F89-F57E37B77B9E}" destId="{528FCB7B-2038-4A33-9D33-C2317534FE08}" srcOrd="0" destOrd="2" presId="urn:microsoft.com/office/officeart/2018/5/layout/CenteredIconLabelDescriptionList"/>
    <dgm:cxn modelId="{6DF2FEC4-7BC8-4F8F-84AD-B5141159E98F}" srcId="{588D51F2-75B9-4AB0-8AC1-FB6E459BFB46}" destId="{1B4EBCBD-882D-4CD2-900F-D9FAA62DEE4F}" srcOrd="0" destOrd="0" parTransId="{0038FB26-3EC1-4DD5-8AC1-E87AE31875AA}" sibTransId="{F1D608ED-806A-451B-8ECD-301D27C8344F}"/>
    <dgm:cxn modelId="{193B95C8-9B6B-44F8-8B30-727FEB0332EC}" type="presOf" srcId="{C30F09D1-CB5A-4406-97FA-ACA71AE071E3}" destId="{76D0887E-AB60-45C1-9CEF-A94BCBE8CBA9}" srcOrd="0" destOrd="0" presId="urn:microsoft.com/office/officeart/2018/5/layout/CenteredIconLabelDescriptionList"/>
    <dgm:cxn modelId="{1E7DEBCF-F6D2-4DEC-8E8A-25F836678047}" srcId="{A445FDA9-46BF-4EAB-9987-59A4FA2DCD8D}" destId="{B7A302B0-6915-4876-B451-A6F6365D9515}" srcOrd="2" destOrd="0" parTransId="{3B1F9CB0-70EF-44F3-98B8-593BB4C5B430}" sibTransId="{CFC47B17-3A5C-49E6-A877-DA1578E061C9}"/>
    <dgm:cxn modelId="{8F0590D1-4637-48CE-AA17-6B5DF57739F7}" type="presOf" srcId="{E23E71D4-219E-4BC2-810B-A55F9B38C716}" destId="{F0BAA898-2907-4ED9-956B-9B762FD8DC57}" srcOrd="0" destOrd="0" presId="urn:microsoft.com/office/officeart/2018/5/layout/CenteredIconLabelDescriptionList"/>
    <dgm:cxn modelId="{77C5F5D5-2454-4D98-B8B2-90D5AB233073}" type="presOf" srcId="{81C63FB2-8E85-43F8-A198-CDA8851A35F4}" destId="{45084FFC-2A91-4D5B-926D-CC3E573E7E34}" srcOrd="0" destOrd="2" presId="urn:microsoft.com/office/officeart/2018/5/layout/CenteredIconLabelDescriptionList"/>
    <dgm:cxn modelId="{4C7D46DE-EEEA-418E-9081-7E042E76A5BF}" srcId="{C30F09D1-CB5A-4406-97FA-ACA71AE071E3}" destId="{8040485D-A77F-415D-BC1C-3B58AFB2E3F2}" srcOrd="0" destOrd="0" parTransId="{3AC921F5-487A-4EE7-BD06-89494821DA0A}" sibTransId="{601B9A63-B2DB-4E14-B270-C55D7D594A07}"/>
    <dgm:cxn modelId="{306C74E3-7446-4B12-A483-A17C9707656C}" srcId="{C30F09D1-CB5A-4406-97FA-ACA71AE071E3}" destId="{F6B753D2-9ECF-49AF-A76F-DF43506415C5}" srcOrd="1" destOrd="0" parTransId="{6A4BE07C-5B52-4A41-8D1B-640F62FAA089}" sibTransId="{F0099AF6-8F27-43D7-A334-8E3F8F849DF4}"/>
    <dgm:cxn modelId="{0F5DDEEE-9ED6-4CB2-8043-5506E5389D16}" type="presOf" srcId="{B7A302B0-6915-4876-B451-A6F6365D9515}" destId="{14809C9F-3F4A-4E43-BD43-A71789314947}" srcOrd="0" destOrd="2" presId="urn:microsoft.com/office/officeart/2018/5/layout/CenteredIconLabelDescriptionList"/>
    <dgm:cxn modelId="{6FF50FCA-0432-4C67-9D40-935AD2652E7F}" type="presParOf" srcId="{49E4B87D-7C53-4448-8923-DB62309AE76E}" destId="{55332058-CD20-4F20-8F41-762E2A8D79AC}" srcOrd="0" destOrd="0" presId="urn:microsoft.com/office/officeart/2018/5/layout/CenteredIconLabelDescriptionList"/>
    <dgm:cxn modelId="{9B14D986-7850-46B6-8E90-E613178D5CDD}" type="presParOf" srcId="{55332058-CD20-4F20-8F41-762E2A8D79AC}" destId="{BF69E960-09AD-4AF6-9696-47B514444605}" srcOrd="0" destOrd="0" presId="urn:microsoft.com/office/officeart/2018/5/layout/CenteredIconLabelDescriptionList"/>
    <dgm:cxn modelId="{7F221D3D-2983-44C4-AB65-D04CC476B9A4}" type="presParOf" srcId="{55332058-CD20-4F20-8F41-762E2A8D79AC}" destId="{F0B14EDA-7EA3-46DB-B152-DC2C2210ABAB}" srcOrd="1" destOrd="0" presId="urn:microsoft.com/office/officeart/2018/5/layout/CenteredIconLabelDescriptionList"/>
    <dgm:cxn modelId="{2243627E-FBDD-44F5-A9FF-A51EB23C3D75}" type="presParOf" srcId="{55332058-CD20-4F20-8F41-762E2A8D79AC}" destId="{2CEBE907-9CE3-4AEB-A9C6-628628C591DF}" srcOrd="2" destOrd="0" presId="urn:microsoft.com/office/officeart/2018/5/layout/CenteredIconLabelDescriptionList"/>
    <dgm:cxn modelId="{E409C370-8422-483A-9F5A-4199D61613F6}" type="presParOf" srcId="{55332058-CD20-4F20-8F41-762E2A8D79AC}" destId="{B0AC7A70-8C06-4BE5-9DE3-DF1AB8BF6606}" srcOrd="3" destOrd="0" presId="urn:microsoft.com/office/officeart/2018/5/layout/CenteredIconLabelDescriptionList"/>
    <dgm:cxn modelId="{AC25DA40-D1E7-4593-9FB4-8AF8BA75DC86}" type="presParOf" srcId="{55332058-CD20-4F20-8F41-762E2A8D79AC}" destId="{F0BAA898-2907-4ED9-956B-9B762FD8DC57}" srcOrd="4" destOrd="0" presId="urn:microsoft.com/office/officeart/2018/5/layout/CenteredIconLabelDescriptionList"/>
    <dgm:cxn modelId="{B78BE29F-4E2A-431E-AF27-757632DC73E2}" type="presParOf" srcId="{49E4B87D-7C53-4448-8923-DB62309AE76E}" destId="{6BA49CDC-1F3C-4ABA-B856-E1605FCD4B41}" srcOrd="1" destOrd="0" presId="urn:microsoft.com/office/officeart/2018/5/layout/CenteredIconLabelDescriptionList"/>
    <dgm:cxn modelId="{61A55E0E-FDB8-4749-AAB6-88D3BE0A6131}" type="presParOf" srcId="{49E4B87D-7C53-4448-8923-DB62309AE76E}" destId="{D2711199-F0C8-49EF-8E0D-338DC7516F4F}" srcOrd="2" destOrd="0" presId="urn:microsoft.com/office/officeart/2018/5/layout/CenteredIconLabelDescriptionList"/>
    <dgm:cxn modelId="{E84445EA-560A-42E8-8274-D925F1342289}" type="presParOf" srcId="{D2711199-F0C8-49EF-8E0D-338DC7516F4F}" destId="{D39FA177-8D94-4479-906F-960368BD0ED1}" srcOrd="0" destOrd="0" presId="urn:microsoft.com/office/officeart/2018/5/layout/CenteredIconLabelDescriptionList"/>
    <dgm:cxn modelId="{D7049912-1719-4F5A-B498-63CF26B7A0B8}" type="presParOf" srcId="{D2711199-F0C8-49EF-8E0D-338DC7516F4F}" destId="{4BFCEBD5-F02D-4697-90BF-5CC6AF090A12}" srcOrd="1" destOrd="0" presId="urn:microsoft.com/office/officeart/2018/5/layout/CenteredIconLabelDescriptionList"/>
    <dgm:cxn modelId="{C098E578-4EDB-4268-99D8-24CD66E0664A}" type="presParOf" srcId="{D2711199-F0C8-49EF-8E0D-338DC7516F4F}" destId="{D2805FC1-26E5-419D-961F-EC5F228A3AAF}" srcOrd="2" destOrd="0" presId="urn:microsoft.com/office/officeart/2018/5/layout/CenteredIconLabelDescriptionList"/>
    <dgm:cxn modelId="{0A5FE161-8483-473B-9F12-CA907BD417B6}" type="presParOf" srcId="{D2711199-F0C8-49EF-8E0D-338DC7516F4F}" destId="{B47A274C-7AA7-49EF-B9BD-154AE07CABB2}" srcOrd="3" destOrd="0" presId="urn:microsoft.com/office/officeart/2018/5/layout/CenteredIconLabelDescriptionList"/>
    <dgm:cxn modelId="{2FCA905F-2DC3-4167-B022-E60621B8428E}" type="presParOf" srcId="{D2711199-F0C8-49EF-8E0D-338DC7516F4F}" destId="{14809C9F-3F4A-4E43-BD43-A71789314947}" srcOrd="4" destOrd="0" presId="urn:microsoft.com/office/officeart/2018/5/layout/CenteredIconLabelDescriptionList"/>
    <dgm:cxn modelId="{3BF175EF-CE16-48DE-8865-3BCDD0A2AA33}" type="presParOf" srcId="{49E4B87D-7C53-4448-8923-DB62309AE76E}" destId="{43D66823-5544-4838-A9EC-6CB5AC920FB4}" srcOrd="3" destOrd="0" presId="urn:microsoft.com/office/officeart/2018/5/layout/CenteredIconLabelDescriptionList"/>
    <dgm:cxn modelId="{B68F3B32-4AAD-446E-9132-8CF3AA9DE025}" type="presParOf" srcId="{49E4B87D-7C53-4448-8923-DB62309AE76E}" destId="{54078B89-E6EF-42FB-AD92-240F973587E8}" srcOrd="4" destOrd="0" presId="urn:microsoft.com/office/officeart/2018/5/layout/CenteredIconLabelDescriptionList"/>
    <dgm:cxn modelId="{3CF56985-4BE7-431B-AABF-3F68B3D89FED}" type="presParOf" srcId="{54078B89-E6EF-42FB-AD92-240F973587E8}" destId="{875BFDEC-752D-42A7-93D1-3826006CF7D2}" srcOrd="0" destOrd="0" presId="urn:microsoft.com/office/officeart/2018/5/layout/CenteredIconLabelDescriptionList"/>
    <dgm:cxn modelId="{BB9260DC-70EE-4B36-8B68-C73D13E26A86}" type="presParOf" srcId="{54078B89-E6EF-42FB-AD92-240F973587E8}" destId="{1B853512-7169-4BE2-88F4-DB082C6F10BA}" srcOrd="1" destOrd="0" presId="urn:microsoft.com/office/officeart/2018/5/layout/CenteredIconLabelDescriptionList"/>
    <dgm:cxn modelId="{F2C68F12-7574-42BD-B0FC-F33FDE04BCE8}" type="presParOf" srcId="{54078B89-E6EF-42FB-AD92-240F973587E8}" destId="{76D0887E-AB60-45C1-9CEF-A94BCBE8CBA9}" srcOrd="2" destOrd="0" presId="urn:microsoft.com/office/officeart/2018/5/layout/CenteredIconLabelDescriptionList"/>
    <dgm:cxn modelId="{038DCCF4-D6EA-4B09-8200-F2BCBF3E9F09}" type="presParOf" srcId="{54078B89-E6EF-42FB-AD92-240F973587E8}" destId="{D28575F1-412B-40E0-A564-F60F51EEB416}" srcOrd="3" destOrd="0" presId="urn:microsoft.com/office/officeart/2018/5/layout/CenteredIconLabelDescriptionList"/>
    <dgm:cxn modelId="{1CD30D5B-9D6C-4651-96CB-E2DB5AC3292B}" type="presParOf" srcId="{54078B89-E6EF-42FB-AD92-240F973587E8}" destId="{528FCB7B-2038-4A33-9D33-C2317534FE08}" srcOrd="4" destOrd="0" presId="urn:microsoft.com/office/officeart/2018/5/layout/CenteredIconLabelDescriptionList"/>
    <dgm:cxn modelId="{C093C732-0B77-4F0C-BA43-EA17322C34D9}" type="presParOf" srcId="{49E4B87D-7C53-4448-8923-DB62309AE76E}" destId="{B6B15552-0AEA-427E-84A0-1DCBF1B1F688}" srcOrd="5" destOrd="0" presId="urn:microsoft.com/office/officeart/2018/5/layout/CenteredIconLabelDescriptionList"/>
    <dgm:cxn modelId="{A0F88AD0-1A47-46F6-95B7-409CF6E98DAE}" type="presParOf" srcId="{49E4B87D-7C53-4448-8923-DB62309AE76E}" destId="{AD9B94C2-4F8E-4AE5-BCB8-49FDE30ACC73}" srcOrd="6" destOrd="0" presId="urn:microsoft.com/office/officeart/2018/5/layout/CenteredIconLabelDescriptionList"/>
    <dgm:cxn modelId="{C3AF8150-C4FE-4420-8ADF-B4697D1638F5}" type="presParOf" srcId="{AD9B94C2-4F8E-4AE5-BCB8-49FDE30ACC73}" destId="{DCBECB1F-ADB9-4CE9-9089-A5A71C5A0BD7}" srcOrd="0" destOrd="0" presId="urn:microsoft.com/office/officeart/2018/5/layout/CenteredIconLabelDescriptionList"/>
    <dgm:cxn modelId="{B2E6ABB0-8EC8-4A1D-AD44-ED2E805D8A49}" type="presParOf" srcId="{AD9B94C2-4F8E-4AE5-BCB8-49FDE30ACC73}" destId="{440382E2-070E-421D-B3D5-F9FE30821762}" srcOrd="1" destOrd="0" presId="urn:microsoft.com/office/officeart/2018/5/layout/CenteredIconLabelDescriptionList"/>
    <dgm:cxn modelId="{31A26089-5A7C-40EF-A4CF-F83BFEBCBE64}" type="presParOf" srcId="{AD9B94C2-4F8E-4AE5-BCB8-49FDE30ACC73}" destId="{6BA145E3-B84E-43DD-8EAA-4A95E07AF25D}" srcOrd="2" destOrd="0" presId="urn:microsoft.com/office/officeart/2018/5/layout/CenteredIconLabelDescriptionList"/>
    <dgm:cxn modelId="{800440A9-BC42-425B-8229-5A83DAB8FFC1}" type="presParOf" srcId="{AD9B94C2-4F8E-4AE5-BCB8-49FDE30ACC73}" destId="{A3CF8781-AB05-4DD6-9C56-62C88CECC241}" srcOrd="3" destOrd="0" presId="urn:microsoft.com/office/officeart/2018/5/layout/CenteredIconLabelDescriptionList"/>
    <dgm:cxn modelId="{5D8F5424-1483-46EF-9EB7-86DB4F3F6F5A}" type="presParOf" srcId="{AD9B94C2-4F8E-4AE5-BCB8-49FDE30ACC73}" destId="{45084FFC-2A91-4D5B-926D-CC3E573E7E3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1014F-192E-4EBD-85DA-BC93A1ED3F4A}">
      <dsp:nvSpPr>
        <dsp:cNvPr id="0" name=""/>
        <dsp:cNvSpPr/>
      </dsp:nvSpPr>
      <dsp:spPr>
        <a:xfrm>
          <a:off x="0" y="1137"/>
          <a:ext cx="10220324" cy="576624"/>
        </a:xfrm>
        <a:prstGeom prst="rect">
          <a:avLst/>
        </a:prstGeom>
        <a:solidFill>
          <a:srgbClr val="D6DEE3"/>
        </a:solidFill>
        <a:ln>
          <a:noFill/>
        </a:ln>
        <a:effectLst/>
      </dsp:spPr>
      <dsp:style>
        <a:lnRef idx="0">
          <a:scrgbClr r="0" g="0" b="0"/>
        </a:lnRef>
        <a:fillRef idx="1">
          <a:scrgbClr r="0" g="0" b="0"/>
        </a:fillRef>
        <a:effectRef idx="0">
          <a:scrgbClr r="0" g="0" b="0"/>
        </a:effectRef>
        <a:fontRef idx="minor"/>
      </dsp:style>
    </dsp:sp>
    <dsp:sp modelId="{D0FD5137-0B72-44B5-9698-EFA9C6372AF4}">
      <dsp:nvSpPr>
        <dsp:cNvPr id="0" name=""/>
        <dsp:cNvSpPr/>
      </dsp:nvSpPr>
      <dsp:spPr>
        <a:xfrm>
          <a:off x="174429" y="130878"/>
          <a:ext cx="317143" cy="3171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25AD79-C5CD-41DF-8D19-6C53FEB6585D}">
      <dsp:nvSpPr>
        <dsp:cNvPr id="0" name=""/>
        <dsp:cNvSpPr/>
      </dsp:nvSpPr>
      <dsp:spPr>
        <a:xfrm>
          <a:off x="666001" y="1137"/>
          <a:ext cx="4599145"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533400">
            <a:lnSpc>
              <a:spcPct val="100000"/>
            </a:lnSpc>
            <a:spcBef>
              <a:spcPct val="0"/>
            </a:spcBef>
            <a:spcAft>
              <a:spcPct val="35000"/>
            </a:spcAft>
            <a:buNone/>
          </a:pPr>
          <a:r>
            <a:rPr lang="en-GB" sz="1200" b="1" kern="1200"/>
            <a:t>Start your strategic commissioning journey with the Capability Self‑Assessment toolkit:</a:t>
          </a:r>
          <a:endParaRPr lang="en-GB" sz="1200" kern="1200"/>
        </a:p>
      </dsp:txBody>
      <dsp:txXfrm>
        <a:off x="666001" y="1137"/>
        <a:ext cx="4599145" cy="576624"/>
      </dsp:txXfrm>
    </dsp:sp>
    <dsp:sp modelId="{451570ED-B8A5-4C7B-9E24-6DFFD631EC27}">
      <dsp:nvSpPr>
        <dsp:cNvPr id="0" name=""/>
        <dsp:cNvSpPr/>
      </dsp:nvSpPr>
      <dsp:spPr>
        <a:xfrm>
          <a:off x="5265147" y="1137"/>
          <a:ext cx="4955176"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488950">
            <a:lnSpc>
              <a:spcPct val="100000"/>
            </a:lnSpc>
            <a:spcBef>
              <a:spcPct val="0"/>
            </a:spcBef>
            <a:spcAft>
              <a:spcPct val="35000"/>
            </a:spcAft>
            <a:buNone/>
          </a:pPr>
          <a:r>
            <a:rPr lang="en-GB" sz="1100" kern="1200"/>
            <a:t>Use the diagnostic to understand strengths and gaps with your team and be signposted to practical resources and further learning via the Commissioning.</a:t>
          </a:r>
        </a:p>
      </dsp:txBody>
      <dsp:txXfrm>
        <a:off x="5265147" y="1137"/>
        <a:ext cx="4955176" cy="576624"/>
      </dsp:txXfrm>
    </dsp:sp>
    <dsp:sp modelId="{2500BD6C-4BEF-459D-BD26-617982CFE556}">
      <dsp:nvSpPr>
        <dsp:cNvPr id="0" name=""/>
        <dsp:cNvSpPr/>
      </dsp:nvSpPr>
      <dsp:spPr>
        <a:xfrm>
          <a:off x="0" y="721918"/>
          <a:ext cx="10220324" cy="576624"/>
        </a:xfrm>
        <a:prstGeom prst="rect">
          <a:avLst/>
        </a:prstGeom>
        <a:solidFill>
          <a:srgbClr val="D6DEE3"/>
        </a:solidFill>
        <a:ln>
          <a:noFill/>
        </a:ln>
        <a:effectLst/>
      </dsp:spPr>
      <dsp:style>
        <a:lnRef idx="0">
          <a:scrgbClr r="0" g="0" b="0"/>
        </a:lnRef>
        <a:fillRef idx="1">
          <a:scrgbClr r="0" g="0" b="0"/>
        </a:fillRef>
        <a:effectRef idx="0">
          <a:scrgbClr r="0" g="0" b="0"/>
        </a:effectRef>
        <a:fontRef idx="minor"/>
      </dsp:style>
    </dsp:sp>
    <dsp:sp modelId="{2E8EFEF7-129D-489B-8F57-EB5EE61E7D43}">
      <dsp:nvSpPr>
        <dsp:cNvPr id="0" name=""/>
        <dsp:cNvSpPr/>
      </dsp:nvSpPr>
      <dsp:spPr>
        <a:xfrm>
          <a:off x="174429" y="851659"/>
          <a:ext cx="317143" cy="3171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683A23-FABF-4BE2-9B78-4717AD55EFA8}">
      <dsp:nvSpPr>
        <dsp:cNvPr id="0" name=""/>
        <dsp:cNvSpPr/>
      </dsp:nvSpPr>
      <dsp:spPr>
        <a:xfrm>
          <a:off x="666001" y="721918"/>
          <a:ext cx="4599145"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533400">
            <a:lnSpc>
              <a:spcPct val="100000"/>
            </a:lnSpc>
            <a:spcBef>
              <a:spcPct val="0"/>
            </a:spcBef>
            <a:spcAft>
              <a:spcPct val="35000"/>
            </a:spcAft>
            <a:buNone/>
          </a:pPr>
          <a:r>
            <a:rPr lang="en-GB" sz="1200" b="1" kern="1200" noProof="0"/>
            <a:t>Enrol on the “Introduction to Strategic Commissioning” e‑module:</a:t>
          </a:r>
          <a:endParaRPr lang="en-GB" sz="1200" kern="1200"/>
        </a:p>
      </dsp:txBody>
      <dsp:txXfrm>
        <a:off x="666001" y="721918"/>
        <a:ext cx="4599145" cy="576624"/>
      </dsp:txXfrm>
    </dsp:sp>
    <dsp:sp modelId="{6E347EE3-1145-451B-A426-F8CF0E1DA55F}">
      <dsp:nvSpPr>
        <dsp:cNvPr id="0" name=""/>
        <dsp:cNvSpPr/>
      </dsp:nvSpPr>
      <dsp:spPr>
        <a:xfrm>
          <a:off x="5265147" y="721918"/>
          <a:ext cx="4955176"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488950">
            <a:lnSpc>
              <a:spcPct val="100000"/>
            </a:lnSpc>
            <a:spcBef>
              <a:spcPct val="0"/>
            </a:spcBef>
            <a:spcAft>
              <a:spcPct val="35000"/>
            </a:spcAft>
            <a:buNone/>
          </a:pPr>
          <a:r>
            <a:rPr lang="en-GB" sz="1100" kern="1200" noProof="0"/>
            <a:t>An introductory e-module for commissioners, providing a basic understanding of the practicalities and core activities of strategic commissioning.</a:t>
          </a:r>
          <a:endParaRPr lang="en-GB" sz="1100" kern="1200"/>
        </a:p>
      </dsp:txBody>
      <dsp:txXfrm>
        <a:off x="5265147" y="721918"/>
        <a:ext cx="4955176" cy="576624"/>
      </dsp:txXfrm>
    </dsp:sp>
    <dsp:sp modelId="{5556985E-F540-4391-AC6E-FCC1FA6348E6}">
      <dsp:nvSpPr>
        <dsp:cNvPr id="0" name=""/>
        <dsp:cNvSpPr/>
      </dsp:nvSpPr>
      <dsp:spPr>
        <a:xfrm>
          <a:off x="0" y="1442700"/>
          <a:ext cx="10220324" cy="576624"/>
        </a:xfrm>
        <a:prstGeom prst="roundRect">
          <a:avLst>
            <a:gd name="adj" fmla="val 10000"/>
          </a:avLst>
        </a:prstGeom>
        <a:solidFill>
          <a:srgbClr val="D6DEE3"/>
        </a:solidFill>
        <a:ln>
          <a:noFill/>
        </a:ln>
        <a:effectLst/>
      </dsp:spPr>
      <dsp:style>
        <a:lnRef idx="0">
          <a:scrgbClr r="0" g="0" b="0"/>
        </a:lnRef>
        <a:fillRef idx="1">
          <a:scrgbClr r="0" g="0" b="0"/>
        </a:fillRef>
        <a:effectRef idx="0">
          <a:scrgbClr r="0" g="0" b="0"/>
        </a:effectRef>
        <a:fontRef idx="minor"/>
      </dsp:style>
    </dsp:sp>
    <dsp:sp modelId="{87B2D5E2-C53E-49F4-85B7-D9174DD13DB5}">
      <dsp:nvSpPr>
        <dsp:cNvPr id="0" name=""/>
        <dsp:cNvSpPr/>
      </dsp:nvSpPr>
      <dsp:spPr>
        <a:xfrm>
          <a:off x="174429" y="1572440"/>
          <a:ext cx="317143" cy="3171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01FD9A-A403-4BDD-88A2-F6FC22119CFC}">
      <dsp:nvSpPr>
        <dsp:cNvPr id="0" name=""/>
        <dsp:cNvSpPr/>
      </dsp:nvSpPr>
      <dsp:spPr>
        <a:xfrm>
          <a:off x="666001" y="1442700"/>
          <a:ext cx="4599145"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533400">
            <a:lnSpc>
              <a:spcPct val="100000"/>
            </a:lnSpc>
            <a:spcBef>
              <a:spcPct val="0"/>
            </a:spcBef>
            <a:spcAft>
              <a:spcPct val="35000"/>
            </a:spcAft>
            <a:buNone/>
          </a:pPr>
          <a:r>
            <a:rPr lang="en-GB" sz="1200" b="1" kern="1200" noProof="0"/>
            <a:t>Join the Strategic Commissioning Learning Forum:</a:t>
          </a:r>
          <a:endParaRPr lang="en-GB" sz="1200" kern="1200"/>
        </a:p>
      </dsp:txBody>
      <dsp:txXfrm>
        <a:off x="666001" y="1442700"/>
        <a:ext cx="4599145" cy="576624"/>
      </dsp:txXfrm>
    </dsp:sp>
    <dsp:sp modelId="{D43BD661-846F-48BF-90EC-3B4A5D1F2950}">
      <dsp:nvSpPr>
        <dsp:cNvPr id="0" name=""/>
        <dsp:cNvSpPr/>
      </dsp:nvSpPr>
      <dsp:spPr>
        <a:xfrm>
          <a:off x="5265147" y="1442700"/>
          <a:ext cx="4955176"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488950">
            <a:lnSpc>
              <a:spcPct val="100000"/>
            </a:lnSpc>
            <a:spcBef>
              <a:spcPct val="0"/>
            </a:spcBef>
            <a:spcAft>
              <a:spcPct val="35000"/>
            </a:spcAft>
            <a:buNone/>
          </a:pPr>
          <a:r>
            <a:rPr lang="en-GB" sz="1100" kern="1200" noProof="0"/>
            <a:t>Hear from experts, connect with peers, and share learning grounded in real commissioning challenges. </a:t>
          </a:r>
          <a:endParaRPr lang="en-GB" sz="1100" kern="1200"/>
        </a:p>
      </dsp:txBody>
      <dsp:txXfrm>
        <a:off x="5265147" y="1442700"/>
        <a:ext cx="4955176" cy="576624"/>
      </dsp:txXfrm>
    </dsp:sp>
    <dsp:sp modelId="{E6381BB3-9CB5-42E2-825F-92883CDD92D4}">
      <dsp:nvSpPr>
        <dsp:cNvPr id="0" name=""/>
        <dsp:cNvSpPr/>
      </dsp:nvSpPr>
      <dsp:spPr>
        <a:xfrm>
          <a:off x="0" y="2163481"/>
          <a:ext cx="10220324" cy="576624"/>
        </a:xfrm>
        <a:prstGeom prst="rect">
          <a:avLst/>
        </a:prstGeom>
        <a:solidFill>
          <a:srgbClr val="D6DEE3"/>
        </a:solidFill>
        <a:ln>
          <a:noFill/>
        </a:ln>
        <a:effectLst/>
      </dsp:spPr>
      <dsp:style>
        <a:lnRef idx="0">
          <a:scrgbClr r="0" g="0" b="0"/>
        </a:lnRef>
        <a:fillRef idx="1">
          <a:scrgbClr r="0" g="0" b="0"/>
        </a:fillRef>
        <a:effectRef idx="0">
          <a:scrgbClr r="0" g="0" b="0"/>
        </a:effectRef>
        <a:fontRef idx="minor"/>
      </dsp:style>
    </dsp:sp>
    <dsp:sp modelId="{B7A03BEA-7B5D-416F-AD23-E1B21D97672B}">
      <dsp:nvSpPr>
        <dsp:cNvPr id="0" name=""/>
        <dsp:cNvSpPr/>
      </dsp:nvSpPr>
      <dsp:spPr>
        <a:xfrm>
          <a:off x="174429" y="2293221"/>
          <a:ext cx="317143" cy="3171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EAD57F-9D6F-442C-BDA9-75765E45DF80}">
      <dsp:nvSpPr>
        <dsp:cNvPr id="0" name=""/>
        <dsp:cNvSpPr/>
      </dsp:nvSpPr>
      <dsp:spPr>
        <a:xfrm>
          <a:off x="666001" y="2163481"/>
          <a:ext cx="4599145"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533400">
            <a:lnSpc>
              <a:spcPct val="100000"/>
            </a:lnSpc>
            <a:spcBef>
              <a:spcPct val="0"/>
            </a:spcBef>
            <a:spcAft>
              <a:spcPct val="35000"/>
            </a:spcAft>
            <a:buNone/>
          </a:pPr>
          <a:r>
            <a:rPr lang="en-GB" sz="1200" b="1" kern="1200" noProof="0"/>
            <a:t>Get free access to the Faculty for Value‑Based Care led by Sir Muir Gray:</a:t>
          </a:r>
          <a:endParaRPr lang="en-GB" sz="1200" kern="1200"/>
        </a:p>
      </dsp:txBody>
      <dsp:txXfrm>
        <a:off x="666001" y="2163481"/>
        <a:ext cx="4599145" cy="576624"/>
      </dsp:txXfrm>
    </dsp:sp>
    <dsp:sp modelId="{5AAD19E3-6E25-4AD5-A2EA-AA7581B150D2}">
      <dsp:nvSpPr>
        <dsp:cNvPr id="0" name=""/>
        <dsp:cNvSpPr/>
      </dsp:nvSpPr>
      <dsp:spPr>
        <a:xfrm>
          <a:off x="5265147" y="2163481"/>
          <a:ext cx="4955176" cy="576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026" tIns="61026" rIns="61026" bIns="61026" numCol="1" spcCol="1270" anchor="ctr" anchorCtr="0">
          <a:noAutofit/>
        </a:bodyPr>
        <a:lstStyle/>
        <a:p>
          <a:pPr marL="0" lvl="0" indent="0" algn="l" defTabSz="488950">
            <a:lnSpc>
              <a:spcPct val="100000"/>
            </a:lnSpc>
            <a:spcBef>
              <a:spcPct val="0"/>
            </a:spcBef>
            <a:spcAft>
              <a:spcPct val="35000"/>
            </a:spcAft>
            <a:buNone/>
          </a:pPr>
          <a:r>
            <a:rPr lang="en-GB" sz="1100" kern="1200" noProof="0"/>
            <a:t>Including free access to an introductory value‑based care e‑module and supporting resources.</a:t>
          </a:r>
          <a:endParaRPr lang="en-GB" sz="1100" kern="1200"/>
        </a:p>
      </dsp:txBody>
      <dsp:txXfrm>
        <a:off x="5265147" y="2163481"/>
        <a:ext cx="4955176" cy="576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9E960-09AD-4AF6-9696-47B514444605}">
      <dsp:nvSpPr>
        <dsp:cNvPr id="0" name=""/>
        <dsp:cNvSpPr/>
      </dsp:nvSpPr>
      <dsp:spPr>
        <a:xfrm>
          <a:off x="803179" y="456459"/>
          <a:ext cx="856406" cy="85640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EBE907-9CE3-4AEB-A9C6-628628C591DF}">
      <dsp:nvSpPr>
        <dsp:cNvPr id="0" name=""/>
        <dsp:cNvSpPr/>
      </dsp:nvSpPr>
      <dsp:spPr>
        <a:xfrm>
          <a:off x="7945" y="1458053"/>
          <a:ext cx="2446875" cy="527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b="1" kern="1200" noProof="0"/>
            <a:t>FDP Strategic Commissioning Tool</a:t>
          </a:r>
        </a:p>
      </dsp:txBody>
      <dsp:txXfrm>
        <a:off x="7945" y="1458053"/>
        <a:ext cx="2446875" cy="527607"/>
      </dsp:txXfrm>
    </dsp:sp>
    <dsp:sp modelId="{F0BAA898-2907-4ED9-956B-9B762FD8DC57}">
      <dsp:nvSpPr>
        <dsp:cNvPr id="0" name=""/>
        <dsp:cNvSpPr/>
      </dsp:nvSpPr>
      <dsp:spPr>
        <a:xfrm>
          <a:off x="7945" y="2053189"/>
          <a:ext cx="2446875" cy="1779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noProof="0"/>
            <a:t>Deploy and implement population health modules</a:t>
          </a:r>
        </a:p>
        <a:p>
          <a:pPr marL="0" lvl="0" indent="0" algn="ctr" defTabSz="622300">
            <a:lnSpc>
              <a:spcPct val="100000"/>
            </a:lnSpc>
            <a:spcBef>
              <a:spcPct val="0"/>
            </a:spcBef>
            <a:spcAft>
              <a:spcPct val="35000"/>
            </a:spcAft>
            <a:buNone/>
          </a:pPr>
          <a:r>
            <a:rPr lang="en-GB" sz="1400" kern="1200" noProof="0"/>
            <a:t>Enable segmentation, cost and utilisation analytics</a:t>
          </a:r>
        </a:p>
        <a:p>
          <a:pPr marL="0" lvl="0" indent="0" algn="ctr" defTabSz="622300">
            <a:lnSpc>
              <a:spcPct val="100000"/>
            </a:lnSpc>
            <a:spcBef>
              <a:spcPct val="0"/>
            </a:spcBef>
            <a:spcAft>
              <a:spcPct val="35000"/>
            </a:spcAft>
            <a:buNone/>
          </a:pPr>
          <a:r>
            <a:rPr lang="en-GB" sz="1400" b="1" kern="1200" noProof="0"/>
            <a:t>Impact</a:t>
          </a:r>
          <a:r>
            <a:rPr lang="en-GB" sz="1400" kern="1200" noProof="0"/>
            <a:t>: consistent metrics and faster, evidence-led pathway and investment decisions</a:t>
          </a:r>
        </a:p>
      </dsp:txBody>
      <dsp:txXfrm>
        <a:off x="7945" y="2053189"/>
        <a:ext cx="2446875" cy="1779728"/>
      </dsp:txXfrm>
    </dsp:sp>
    <dsp:sp modelId="{D39FA177-8D94-4479-906F-960368BD0ED1}">
      <dsp:nvSpPr>
        <dsp:cNvPr id="0" name=""/>
        <dsp:cNvSpPr/>
      </dsp:nvSpPr>
      <dsp:spPr>
        <a:xfrm>
          <a:off x="3678257" y="456459"/>
          <a:ext cx="856406" cy="8564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805FC1-26E5-419D-961F-EC5F228A3AAF}">
      <dsp:nvSpPr>
        <dsp:cNvPr id="0" name=""/>
        <dsp:cNvSpPr/>
      </dsp:nvSpPr>
      <dsp:spPr>
        <a:xfrm>
          <a:off x="2883023" y="1458053"/>
          <a:ext cx="2446875" cy="527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b="1" kern="1200" noProof="0"/>
            <a:t>Health economics and actuarial support</a:t>
          </a:r>
        </a:p>
      </dsp:txBody>
      <dsp:txXfrm>
        <a:off x="2883023" y="1458053"/>
        <a:ext cx="2446875" cy="527607"/>
      </dsp:txXfrm>
    </dsp:sp>
    <dsp:sp modelId="{14809C9F-3F4A-4E43-BD43-A71789314947}">
      <dsp:nvSpPr>
        <dsp:cNvPr id="0" name=""/>
        <dsp:cNvSpPr/>
      </dsp:nvSpPr>
      <dsp:spPr>
        <a:xfrm>
          <a:off x="2883023" y="2053189"/>
          <a:ext cx="2446875" cy="1779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noProof="0"/>
            <a:t>Cost effectiveness and ROI modelling</a:t>
          </a:r>
        </a:p>
        <a:p>
          <a:pPr marL="0" lvl="0" indent="0" algn="ctr" defTabSz="622300">
            <a:lnSpc>
              <a:spcPct val="100000"/>
            </a:lnSpc>
            <a:spcBef>
              <a:spcPct val="0"/>
            </a:spcBef>
            <a:spcAft>
              <a:spcPct val="35000"/>
            </a:spcAft>
            <a:buNone/>
          </a:pPr>
          <a:r>
            <a:rPr lang="en-GB" sz="1400" kern="1200" noProof="0"/>
            <a:t>Demand and utilisation forecasting</a:t>
          </a:r>
        </a:p>
        <a:p>
          <a:pPr marL="0" lvl="0" indent="0" algn="ctr" defTabSz="622300">
            <a:lnSpc>
              <a:spcPct val="100000"/>
            </a:lnSpc>
            <a:spcBef>
              <a:spcPct val="0"/>
            </a:spcBef>
            <a:spcAft>
              <a:spcPct val="35000"/>
            </a:spcAft>
            <a:buNone/>
          </a:pPr>
          <a:r>
            <a:rPr lang="en-GB" sz="1400" b="1" kern="1200" noProof="0"/>
            <a:t>Impact</a:t>
          </a:r>
          <a:r>
            <a:rPr lang="en-GB" sz="1400" kern="1200" noProof="0"/>
            <a:t>: clearer value for money and financial risk before commitments are made</a:t>
          </a:r>
        </a:p>
      </dsp:txBody>
      <dsp:txXfrm>
        <a:off x="2883023" y="2053189"/>
        <a:ext cx="2446875" cy="1779728"/>
      </dsp:txXfrm>
    </dsp:sp>
    <dsp:sp modelId="{875BFDEC-752D-42A7-93D1-3826006CF7D2}">
      <dsp:nvSpPr>
        <dsp:cNvPr id="0" name=""/>
        <dsp:cNvSpPr/>
      </dsp:nvSpPr>
      <dsp:spPr>
        <a:xfrm>
          <a:off x="6553335" y="456459"/>
          <a:ext cx="856406" cy="8564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D0887E-AB60-45C1-9CEF-A94BCBE8CBA9}">
      <dsp:nvSpPr>
        <dsp:cNvPr id="0" name=""/>
        <dsp:cNvSpPr/>
      </dsp:nvSpPr>
      <dsp:spPr>
        <a:xfrm>
          <a:off x="5758101" y="1458053"/>
          <a:ext cx="2446875" cy="527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b="1" kern="1200" noProof="0"/>
            <a:t>ICB Intelligence Function Network</a:t>
          </a:r>
        </a:p>
      </dsp:txBody>
      <dsp:txXfrm>
        <a:off x="5758101" y="1458053"/>
        <a:ext cx="2446875" cy="527607"/>
      </dsp:txXfrm>
    </dsp:sp>
    <dsp:sp modelId="{528FCB7B-2038-4A33-9D33-C2317534FE08}">
      <dsp:nvSpPr>
        <dsp:cNvPr id="0" name=""/>
        <dsp:cNvSpPr/>
      </dsp:nvSpPr>
      <dsp:spPr>
        <a:xfrm>
          <a:off x="5758101" y="2053189"/>
          <a:ext cx="2446875" cy="1779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noProof="0"/>
            <a:t>Shared analytical models and methods</a:t>
          </a:r>
        </a:p>
        <a:p>
          <a:pPr marL="0" lvl="0" indent="0" algn="ctr" defTabSz="622300">
            <a:lnSpc>
              <a:spcPct val="100000"/>
            </a:lnSpc>
            <a:spcBef>
              <a:spcPct val="0"/>
            </a:spcBef>
            <a:spcAft>
              <a:spcPct val="35000"/>
            </a:spcAft>
            <a:buNone/>
          </a:pPr>
          <a:r>
            <a:rPr lang="en-GB" sz="1400" kern="1200" noProof="0"/>
            <a:t>Reproducible pipelines and best practice</a:t>
          </a:r>
        </a:p>
        <a:p>
          <a:pPr marL="0" lvl="0" indent="0" algn="ctr" defTabSz="622300">
            <a:lnSpc>
              <a:spcPct val="100000"/>
            </a:lnSpc>
            <a:spcBef>
              <a:spcPct val="0"/>
            </a:spcBef>
            <a:spcAft>
              <a:spcPct val="35000"/>
            </a:spcAft>
            <a:buNone/>
          </a:pPr>
          <a:r>
            <a:rPr lang="en-GB" sz="1400" b="1" kern="1200" noProof="0"/>
            <a:t>Impact</a:t>
          </a:r>
          <a:r>
            <a:rPr lang="en-GB" sz="1400" kern="1200" noProof="0"/>
            <a:t>: higher quality, comparable insights and reduced duplication across ICBs</a:t>
          </a:r>
        </a:p>
      </dsp:txBody>
      <dsp:txXfrm>
        <a:off x="5758101" y="2053189"/>
        <a:ext cx="2446875" cy="1779728"/>
      </dsp:txXfrm>
    </dsp:sp>
    <dsp:sp modelId="{DCBECB1F-ADB9-4CE9-9089-A5A71C5A0BD7}">
      <dsp:nvSpPr>
        <dsp:cNvPr id="0" name=""/>
        <dsp:cNvSpPr/>
      </dsp:nvSpPr>
      <dsp:spPr>
        <a:xfrm>
          <a:off x="9428414" y="456459"/>
          <a:ext cx="856406" cy="8564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A145E3-B84E-43DD-8EAA-4A95E07AF25D}">
      <dsp:nvSpPr>
        <dsp:cNvPr id="0" name=""/>
        <dsp:cNvSpPr/>
      </dsp:nvSpPr>
      <dsp:spPr>
        <a:xfrm>
          <a:off x="8633179" y="1458053"/>
          <a:ext cx="2446875" cy="527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b="1" kern="1200" noProof="0"/>
            <a:t>Evidence, evaluation and advisory support</a:t>
          </a:r>
        </a:p>
      </dsp:txBody>
      <dsp:txXfrm>
        <a:off x="8633179" y="1458053"/>
        <a:ext cx="2446875" cy="527607"/>
      </dsp:txXfrm>
    </dsp:sp>
    <dsp:sp modelId="{45084FFC-2A91-4D5B-926D-CC3E573E7E34}">
      <dsp:nvSpPr>
        <dsp:cNvPr id="0" name=""/>
        <dsp:cNvSpPr/>
      </dsp:nvSpPr>
      <dsp:spPr>
        <a:xfrm>
          <a:off x="8633179" y="2053189"/>
          <a:ext cx="2446875" cy="1779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noProof="0"/>
            <a:t>Evidence reviews and synthesis</a:t>
          </a:r>
        </a:p>
        <a:p>
          <a:pPr marL="0" lvl="0" indent="0" algn="ctr" defTabSz="622300">
            <a:lnSpc>
              <a:spcPct val="100000"/>
            </a:lnSpc>
            <a:spcBef>
              <a:spcPct val="0"/>
            </a:spcBef>
            <a:spcAft>
              <a:spcPct val="35000"/>
            </a:spcAft>
            <a:buNone/>
          </a:pPr>
          <a:r>
            <a:rPr lang="en-GB" sz="1400" kern="1200" noProof="0"/>
            <a:t>Evaluation and impact assessment</a:t>
          </a:r>
        </a:p>
        <a:p>
          <a:pPr marL="0" lvl="0" indent="0" algn="ctr" defTabSz="622300">
            <a:lnSpc>
              <a:spcPct val="100000"/>
            </a:lnSpc>
            <a:spcBef>
              <a:spcPct val="0"/>
            </a:spcBef>
            <a:spcAft>
              <a:spcPct val="35000"/>
            </a:spcAft>
            <a:buNone/>
          </a:pPr>
          <a:r>
            <a:rPr lang="en-GB" sz="1400" b="1" kern="1200" noProof="0"/>
            <a:t>Impact</a:t>
          </a:r>
          <a:r>
            <a:rPr lang="en-GB" sz="1400" kern="1200" noProof="0"/>
            <a:t>: confident prioritisation and stronger decisions on redesign or disinvestment</a:t>
          </a:r>
        </a:p>
      </dsp:txBody>
      <dsp:txXfrm>
        <a:off x="8633179" y="2053189"/>
        <a:ext cx="2446875" cy="177972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30/07/2026</a:t>
            </a:fld>
            <a:endParaRPr lang="en-GB"/>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30/07/2026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0AC4-A302-BE89-38F8-454FE0082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A7DC8-B46D-A292-88C8-B4FE72934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1FCD9-F0B6-1A70-503F-2E2B77538A10}"/>
              </a:ext>
            </a:extLst>
          </p:cNvPr>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a:extLst>
              <a:ext uri="{FF2B5EF4-FFF2-40B4-BE49-F238E27FC236}">
                <a16:creationId xmlns:a16="http://schemas.microsoft.com/office/drawing/2014/main" id="{86B2500C-B99D-2007-CCEC-2785A74CB326}"/>
              </a:ext>
            </a:extLst>
          </p:cNvPr>
          <p:cNvSpPr>
            <a:spLocks noGrp="1"/>
          </p:cNvSpPr>
          <p:nvPr>
            <p:ph type="sldNum" sz="quarter" idx="5"/>
          </p:nvPr>
        </p:nvSpPr>
        <p:spPr/>
        <p:txBody>
          <a:bodyPr/>
          <a:lstStyle/>
          <a:p>
            <a:fld id="{9A4EC7EF-95E1-3D44-A982-BC7A3E9C617E}" type="slidenum">
              <a:rPr lang="en-GB" smtClean="0"/>
              <a:t>2</a:t>
            </a:fld>
            <a:endParaRPr lang="en-GB"/>
          </a:p>
        </p:txBody>
      </p:sp>
    </p:spTree>
    <p:extLst>
      <p:ext uri="{BB962C8B-B14F-4D97-AF65-F5344CB8AC3E}">
        <p14:creationId xmlns:p14="http://schemas.microsoft.com/office/powerpoint/2010/main" val="698767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3</a:t>
            </a:fld>
            <a:endParaRPr lang="en-GB"/>
          </a:p>
        </p:txBody>
      </p:sp>
    </p:spTree>
    <p:extLst>
      <p:ext uri="{BB962C8B-B14F-4D97-AF65-F5344CB8AC3E}">
        <p14:creationId xmlns:p14="http://schemas.microsoft.com/office/powerpoint/2010/main" val="357218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4.sv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7413" y="3166643"/>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412708" y="2106000"/>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accent6"/>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473336" cy="705115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A picture containing icon&#10;&#10;Description automatically generated">
            <a:extLst>
              <a:ext uri="{FF2B5EF4-FFF2-40B4-BE49-F238E27FC236}">
                <a16:creationId xmlns:a16="http://schemas.microsoft.com/office/drawing/2014/main" id="{598E9D71-498A-0294-DB92-FA8A45963CAF}"/>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F01C83-A866-28AC-7B1F-38947CCF6D80}"/>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BB79D01-2A70-DAF1-6A65-BC0424C2FEE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2437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wo 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9FE9CC-24C2-9AAC-6340-A9E7BC32493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57332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C4A9B1-8C9A-5B25-6E7A-B9589ECCAD8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slide with image 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4" name="Rectangle: Top Corners Rounded 3">
            <a:extLst>
              <a:ext uri="{FF2B5EF4-FFF2-40B4-BE49-F238E27FC236}">
                <a16:creationId xmlns:a16="http://schemas.microsoft.com/office/drawing/2014/main" id="{B540671A-ED56-3548-A508-080ABBDB5E58}"/>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6" name="Picture 5">
            <a:extLst>
              <a:ext uri="{FF2B5EF4-FFF2-40B4-BE49-F238E27FC236}">
                <a16:creationId xmlns:a16="http://schemas.microsoft.com/office/drawing/2014/main" id="{2F244FF8-F4E4-0514-77D0-8D8D69F9337B}"/>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7" name="Straight Connector 6">
            <a:extLst>
              <a:ext uri="{FF2B5EF4-FFF2-40B4-BE49-F238E27FC236}">
                <a16:creationId xmlns:a16="http://schemas.microsoft.com/office/drawing/2014/main" id="{7DBEB741-20EA-C36A-7EF8-DE1CD1F1A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6CA0-4967-284E-42B6-5686F8C6B07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BBC9FB-69CA-ACB9-E6B9-6E2830215B6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Top Corners Rounded 17">
            <a:extLst>
              <a:ext uri="{FF2B5EF4-FFF2-40B4-BE49-F238E27FC236}">
                <a16:creationId xmlns:a16="http://schemas.microsoft.com/office/drawing/2014/main" id="{205929B3-ED58-E54F-B724-E24FB5F163DF}"/>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190978-5FC4-6858-371C-AF3DAD50E21F}"/>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7" name="TextBox 6">
            <a:extLst>
              <a:ext uri="{FF2B5EF4-FFF2-40B4-BE49-F238E27FC236}">
                <a16:creationId xmlns:a16="http://schemas.microsoft.com/office/drawing/2014/main" id="{2DFAD1B1-54FF-2FC6-D407-337D3737411D}"/>
              </a:ext>
            </a:extLst>
          </p:cNvPr>
          <p:cNvSpPr txBox="1"/>
          <p:nvPr userDrawn="1"/>
        </p:nvSpPr>
        <p:spPr>
          <a:xfrm>
            <a:off x="1245609" y="2349016"/>
            <a:ext cx="3552728" cy="1200329"/>
          </a:xfrm>
          <a:prstGeom prst="rect">
            <a:avLst/>
          </a:prstGeom>
          <a:noFill/>
        </p:spPr>
        <p:txBody>
          <a:bodyPr wrap="square" rtlCol="0">
            <a:spAutoFit/>
          </a:bodyPr>
          <a:lstStyle/>
          <a:p>
            <a:r>
              <a:rPr lang="en-GB"/>
              <a:t>Text content goes over single column. Text content here goes over single column. Text content here goes over single column.  </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1" y="0"/>
            <a:ext cx="12191998"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6" name="TextBox 5">
            <a:extLst>
              <a:ext uri="{FF2B5EF4-FFF2-40B4-BE49-F238E27FC236}">
                <a16:creationId xmlns:a16="http://schemas.microsoft.com/office/drawing/2014/main" id="{20A68404-D948-7642-8BC6-F42E883389E5}"/>
              </a:ext>
            </a:extLst>
          </p:cNvPr>
          <p:cNvSpPr txBox="1"/>
          <p:nvPr userDrawn="1"/>
        </p:nvSpPr>
        <p:spPr>
          <a:xfrm>
            <a:off x="1245609" y="2349016"/>
            <a:ext cx="3552728" cy="1200329"/>
          </a:xfrm>
          <a:prstGeom prst="rect">
            <a:avLst/>
          </a:prstGeom>
          <a:noFill/>
        </p:spPr>
        <p:txBody>
          <a:bodyPr wrap="square" rtlCol="0">
            <a:spAutoFit/>
          </a:bodyPr>
          <a:lstStyle/>
          <a:p>
            <a:r>
              <a:rPr lang="en-GB"/>
              <a:t>Text content goes over single column. Text content here goes over single column. Text content here goes over single column.  </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2" name="TextBox 1">
            <a:extLst>
              <a:ext uri="{FF2B5EF4-FFF2-40B4-BE49-F238E27FC236}">
                <a16:creationId xmlns:a16="http://schemas.microsoft.com/office/drawing/2014/main" id="{B77551A3-9BAE-400C-B485-0F4ED3DB7306}"/>
              </a:ext>
            </a:extLst>
          </p:cNvPr>
          <p:cNvSpPr txBox="1"/>
          <p:nvPr userDrawn="1"/>
        </p:nvSpPr>
        <p:spPr>
          <a:xfrm>
            <a:off x="1245609" y="2349016"/>
            <a:ext cx="3552728" cy="1384995"/>
          </a:xfrm>
          <a:prstGeom prst="rect">
            <a:avLst/>
          </a:prstGeom>
          <a:noFill/>
        </p:spPr>
        <p:txBody>
          <a:bodyPr wrap="square" rtlCol="0">
            <a:spAutoFit/>
          </a:bodyPr>
          <a:lstStyle/>
          <a:p>
            <a:r>
              <a:rPr lang="en-GB" sz="2800" b="1"/>
              <a:t>“Quote text here. Quote text here.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pic>
        <p:nvPicPr>
          <p:cNvPr id="6" name="Picture 5">
            <a:extLst>
              <a:ext uri="{FF2B5EF4-FFF2-40B4-BE49-F238E27FC236}">
                <a16:creationId xmlns:a16="http://schemas.microsoft.com/office/drawing/2014/main" id="{CEB4F947-0C85-DAF2-683C-40847EF7F07B}"/>
              </a:ext>
            </a:extLst>
          </p:cNvPr>
          <p:cNvPicPr>
            <a:picLocks noChangeAspect="1"/>
          </p:cNvPicPr>
          <p:nvPr userDrawn="1"/>
        </p:nvPicPr>
        <p:blipFill>
          <a:blip r:embed="rId2"/>
          <a:src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72D8FDB-A40F-9C14-5A8C-BCBBA006B64D}"/>
              </a:ext>
            </a:extLst>
          </p:cNvPr>
          <p:cNvSpPr txBox="1"/>
          <p:nvPr userDrawn="1"/>
        </p:nvSpPr>
        <p:spPr>
          <a:xfrm>
            <a:off x="1245609" y="2349016"/>
            <a:ext cx="3552728" cy="1384995"/>
          </a:xfrm>
          <a:prstGeom prst="rect">
            <a:avLst/>
          </a:prstGeom>
          <a:noFill/>
        </p:spPr>
        <p:txBody>
          <a:bodyPr wrap="square" rtlCol="0">
            <a:spAutoFit/>
          </a:bodyPr>
          <a:lstStyle/>
          <a:p>
            <a:r>
              <a:rPr lang="en-GB" sz="2800" b="1"/>
              <a:t>“Quote text here. Quote text here.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30C3909-1482-1013-E118-A2CE0A1DD3D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82932" y="2520000"/>
            <a:ext cx="6948488" cy="96361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092F3-915E-341D-8AD1-B8E398E9BFA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hart&#10;&#10;Description automatically generated with medium confidence">
            <a:extLst>
              <a:ext uri="{FF2B5EF4-FFF2-40B4-BE49-F238E27FC236}">
                <a16:creationId xmlns:a16="http://schemas.microsoft.com/office/drawing/2014/main" id="{0AF6C2AD-0E53-2A94-6EDF-C2BC1C35E66B}"/>
              </a:ext>
            </a:extLst>
          </p:cNvPr>
          <p:cNvPicPr>
            <a:picLocks noChangeAspect="1"/>
          </p:cNvPicPr>
          <p:nvPr userDrawn="1"/>
        </p:nvPicPr>
        <p:blipFill>
          <a:blip r:embed="rId2"/>
          <a:stretch>
            <a:fillRect/>
          </a:stretch>
        </p:blipFill>
        <p:spPr>
          <a:xfrm>
            <a:off x="-216747" y="-121920"/>
            <a:ext cx="12408747" cy="697992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612000"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C9A4BA-CD7C-BF8C-6221-BCB58BC96EC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picture containing icon&#10;&#10;Description automatically generated">
            <a:extLst>
              <a:ext uri="{FF2B5EF4-FFF2-40B4-BE49-F238E27FC236}">
                <a16:creationId xmlns:a16="http://schemas.microsoft.com/office/drawing/2014/main" id="{2D07C2D6-AB1B-B84B-BC13-7D79E8BCFCF8}"/>
              </a:ext>
            </a:extLst>
          </p:cNvPr>
          <p:cNvPicPr>
            <a:picLocks noChangeAspect="1"/>
          </p:cNvPicPr>
          <p:nvPr userDrawn="1"/>
        </p:nvPicPr>
        <p:blipFill>
          <a:blip r:embed="rId2"/>
          <a:stretch>
            <a:fillRect/>
          </a:stretch>
        </p:blipFill>
        <p:spPr>
          <a:xfrm>
            <a:off x="-52265" y="-122410"/>
            <a:ext cx="12499929" cy="703121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68FFC32-6059-0DED-CEB1-02D4D3CCBC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54598"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7417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6" name="Text Placeholder 7">
            <a:extLst>
              <a:ext uri="{FF2B5EF4-FFF2-40B4-BE49-F238E27FC236}">
                <a16:creationId xmlns:a16="http://schemas.microsoft.com/office/drawing/2014/main" id="{5B6F326D-0ECB-4952-2659-CD1729198654}"/>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a:t>
            </a:r>
            <a:r>
              <a:rPr kumimoji="0" lang="en-GB" sz="2400" b="1" i="0" u="none" strike="noStrike" kern="1200" cap="none" spc="20" normalizeH="0" baseline="0" noProof="0" err="1">
                <a:ln>
                  <a:noFill/>
                </a:ln>
                <a:solidFill>
                  <a:schemeClr val="tx1"/>
                </a:solidFill>
                <a:effectLst/>
                <a:uLnTx/>
                <a:uFillTx/>
                <a:latin typeface="+mn-lt"/>
                <a:ea typeface="+mn-ea"/>
                <a:cs typeface="+mn-cs"/>
              </a:rPr>
              <a:t>nhsengland</a:t>
            </a:r>
            <a:endParaRPr kumimoji="0" lang="en-GB" sz="2400" b="1" i="0" u="none" strike="noStrike" kern="1200" cap="none" spc="2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a:extLst>
              <a:ext uri="{FF2B5EF4-FFF2-40B4-BE49-F238E27FC236}">
                <a16:creationId xmlns:a16="http://schemas.microsoft.com/office/drawing/2014/main" id="{6C1B65D7-2EE6-F44F-85AA-7C93787926C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872040" y="3665234"/>
            <a:ext cx="390144" cy="390144"/>
          </a:xfrm>
          <a:prstGeom prst="rect">
            <a:avLst/>
          </a:prstGeom>
        </p:spPr>
      </p:pic>
      <p:pic>
        <p:nvPicPr>
          <p:cNvPr id="8" name="Picture 7">
            <a:extLst>
              <a:ext uri="{FF2B5EF4-FFF2-40B4-BE49-F238E27FC236}">
                <a16:creationId xmlns:a16="http://schemas.microsoft.com/office/drawing/2014/main" id="{F2843EE8-F6F8-9D40-92C1-94FB4DCF14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885396" y="4266369"/>
            <a:ext cx="390144" cy="390144"/>
          </a:xfrm>
          <a:prstGeom prst="rect">
            <a:avLst/>
          </a:prstGeom>
        </p:spPr>
      </p:pic>
      <p:pic>
        <p:nvPicPr>
          <p:cNvPr id="72" name="Picture 96">
            <a:extLst>
              <a:ext uri="{FF2B5EF4-FFF2-40B4-BE49-F238E27FC236}">
                <a16:creationId xmlns:a16="http://schemas.microsoft.com/office/drawing/2014/main" id="{664BA24D-FA8C-EE4D-A2DC-491BF11D6FA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767074" y="4806522"/>
            <a:ext cx="600075" cy="600075"/>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5"/>
          <a:stretch>
            <a:fillRect/>
          </a:stretch>
        </p:blipFill>
        <p:spPr>
          <a:xfrm>
            <a:off x="10551045" y="364425"/>
            <a:ext cx="1208955" cy="979789"/>
          </a:xfrm>
          <a:prstGeom prst="rect">
            <a:avLst/>
          </a:prstGeom>
        </p:spPr>
      </p:pic>
      <p:pic>
        <p:nvPicPr>
          <p:cNvPr id="6" name="Picture 5" descr="Icon&#10;&#10;Description automatically generated">
            <a:extLst>
              <a:ext uri="{FF2B5EF4-FFF2-40B4-BE49-F238E27FC236}">
                <a16:creationId xmlns:a16="http://schemas.microsoft.com/office/drawing/2014/main" id="{76D92FD5-08EA-6BC8-29BC-BCF5EEFE18AA}"/>
              </a:ext>
            </a:extLst>
          </p:cNvPr>
          <p:cNvPicPr>
            <a:picLocks noChangeAspect="1"/>
          </p:cNvPicPr>
          <p:nvPr userDrawn="1"/>
        </p:nvPicPr>
        <p:blipFill>
          <a:blip r:embed="rId6"/>
          <a:stretch>
            <a:fillRect/>
          </a:stretch>
        </p:blipFill>
        <p:spPr>
          <a:xfrm rot="5400000">
            <a:off x="-2509143" y="-71523"/>
            <a:ext cx="10768951" cy="7616239"/>
          </a:xfrm>
          <a:prstGeom prst="rect">
            <a:avLst/>
          </a:prstGeom>
        </p:spPr>
      </p:pic>
    </p:spTree>
    <p:extLst>
      <p:ext uri="{BB962C8B-B14F-4D97-AF65-F5344CB8AC3E}">
        <p14:creationId xmlns:p14="http://schemas.microsoft.com/office/powerpoint/2010/main" val="4615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763076-72CB-117E-F240-98C1D1050D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156260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91440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TextBox 5">
            <a:extLst>
              <a:ext uri="{FF2B5EF4-FFF2-40B4-BE49-F238E27FC236}">
                <a16:creationId xmlns:a16="http://schemas.microsoft.com/office/drawing/2014/main" id="{17BDFC27-AE77-990E-E3A7-5DF7B8BEB8B0}"/>
              </a:ext>
            </a:extLst>
          </p:cNvPr>
          <p:cNvSpPr txBox="1"/>
          <p:nvPr userDrawn="1"/>
        </p:nvSpPr>
        <p:spPr>
          <a:xfrm>
            <a:off x="7202551" y="2249424"/>
            <a:ext cx="4428148" cy="1200329"/>
          </a:xfrm>
          <a:prstGeom prst="rect">
            <a:avLst/>
          </a:prstGeom>
          <a:noFill/>
        </p:spPr>
        <p:txBody>
          <a:bodyPr wrap="square" rtlCol="0">
            <a:spAutoFit/>
          </a:bodyPr>
          <a:lstStyle/>
          <a:p>
            <a:r>
              <a:rPr lang="en-GB">
                <a:solidFill>
                  <a:schemeClr val="bg1"/>
                </a:solidFill>
              </a:rPr>
              <a:t>Text content goes over single column. Text content here goes over single column. Text content here goes over single column.  </a:t>
            </a:r>
          </a:p>
        </p:txBody>
      </p:sp>
    </p:spTree>
    <p:extLst>
      <p:ext uri="{BB962C8B-B14F-4D97-AF65-F5344CB8AC3E}">
        <p14:creationId xmlns:p14="http://schemas.microsoft.com/office/powerpoint/2010/main" val="378345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Tree>
    <p:extLst>
      <p:ext uri="{BB962C8B-B14F-4D97-AF65-F5344CB8AC3E}">
        <p14:creationId xmlns:p14="http://schemas.microsoft.com/office/powerpoint/2010/main" val="11254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Tree>
    <p:extLst>
      <p:ext uri="{BB962C8B-B14F-4D97-AF65-F5344CB8AC3E}">
        <p14:creationId xmlns:p14="http://schemas.microsoft.com/office/powerpoint/2010/main" val="115316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Heading, subhead, bullets one column">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4CD5CE1C-46DF-8846-A4A0-E19A9CC397B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4955267-CD3E-4484-1B20-32E90EB4ED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5796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30/07/2026</a:t>
            </a:fld>
            <a:endParaRPr lang="en-GB"/>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817" r:id="rId1"/>
    <p:sldLayoutId id="2147483785" r:id="rId2"/>
    <p:sldLayoutId id="2147483833" r:id="rId3"/>
    <p:sldLayoutId id="2147483834" r:id="rId4"/>
    <p:sldLayoutId id="2147483826" r:id="rId5"/>
    <p:sldLayoutId id="2147483931" r:id="rId6"/>
    <p:sldLayoutId id="2147483827" r:id="rId7"/>
    <p:sldLayoutId id="2147483818" r:id="rId8"/>
    <p:sldLayoutId id="2147483813" r:id="rId9"/>
    <p:sldLayoutId id="2147483814" r:id="rId10"/>
    <p:sldLayoutId id="2147483815" r:id="rId11"/>
    <p:sldLayoutId id="2147483719" r:id="rId12"/>
    <p:sldLayoutId id="2147483938" r:id="rId13"/>
    <p:sldLayoutId id="2147483939" r:id="rId14"/>
    <p:sldLayoutId id="2147483933" r:id="rId15"/>
    <p:sldLayoutId id="2147483824" r:id="rId16"/>
    <p:sldLayoutId id="2147483926" r:id="rId17"/>
    <p:sldLayoutId id="2147483927" r:id="rId18"/>
    <p:sldLayoutId id="2147483929" r:id="rId19"/>
    <p:sldLayoutId id="2147483928" r:id="rId20"/>
    <p:sldLayoutId id="2147483930" r:id="rId21"/>
    <p:sldLayoutId id="2147483924" r:id="rId22"/>
    <p:sldLayoutId id="2147483940" r:id="rId23"/>
    <p:sldLayoutId id="2147483934" r:id="rId24"/>
    <p:sldLayoutId id="2147483936" r:id="rId25"/>
    <p:sldLayoutId id="2147483937" r:id="rId26"/>
    <p:sldLayoutId id="2147483825" r:id="rId27"/>
    <p:sldLayoutId id="2147483935" r:id="rId28"/>
    <p:sldLayoutId id="2147483941"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s://future.nhs.uk/TheCommissioningAcademy/groupHome" TargetMode="External"/><Relationship Id="rId7" Type="http://schemas.openxmlformats.org/officeDocument/2006/relationships/diagramLayout" Target="../diagrams/layout1.xml"/><Relationship Id="rId2" Type="http://schemas.microsoft.com/office/2018/10/relationships/comments" Target="../comments/modernComment_7FFFFFB3_90C06F6B.xml"/><Relationship Id="rId1" Type="http://schemas.openxmlformats.org/officeDocument/2006/relationships/slideLayout" Target="../slideLayouts/slideLayout6.xml"/><Relationship Id="rId6" Type="http://schemas.openxmlformats.org/officeDocument/2006/relationships/diagramData" Target="../diagrams/data1.xml"/><Relationship Id="rId5" Type="http://schemas.openxmlformats.org/officeDocument/2006/relationships/image" Target="../media/image23.svg"/><Relationship Id="rId10" Type="http://schemas.microsoft.com/office/2007/relationships/diagramDrawing" Target="../diagrams/drawing1.xml"/><Relationship Id="rId4" Type="http://schemas.openxmlformats.org/officeDocument/2006/relationships/image" Target="../media/image22.sv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svg"/><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35.svg"/><Relationship Id="rId2" Type="http://schemas.microsoft.com/office/2018/10/relationships/comments" Target="../comments/modernComment_7FFFFFB4_245C1966.xml"/><Relationship Id="rId1" Type="http://schemas.openxmlformats.org/officeDocument/2006/relationships/slideLayout" Target="../slideLayouts/slideLayout6.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B00D19-59DD-7C96-B6EF-690EF23C723D}"/>
              </a:ext>
            </a:extLst>
          </p:cNvPr>
          <p:cNvSpPr>
            <a:spLocks noGrp="1"/>
          </p:cNvSpPr>
          <p:nvPr>
            <p:ph type="ctrTitle"/>
          </p:nvPr>
        </p:nvSpPr>
        <p:spPr>
          <a:xfrm>
            <a:off x="546300" y="1826861"/>
            <a:ext cx="4643853" cy="2507695"/>
          </a:xfrm>
        </p:spPr>
        <p:txBody>
          <a:bodyPr/>
          <a:lstStyle/>
          <a:p>
            <a:pPr rtl="0" eaLnBrk="1" latinLnBrk="0" hangingPunct="1"/>
            <a:r>
              <a:rPr lang="en-GB" sz="4400" b="1" kern="1200" spc="-30" baseline="0" noProof="0">
                <a:solidFill>
                  <a:schemeClr val="tx1"/>
                </a:solidFill>
                <a:effectLst/>
                <a:latin typeface="+mj-lt"/>
                <a:ea typeface="+mj-ea"/>
                <a:cs typeface="+mj-cs"/>
              </a:rPr>
              <a:t>Strategic Commissioning Development Programme</a:t>
            </a:r>
            <a:endParaRPr lang="en-GB" sz="4400" noProof="0">
              <a:effectLst/>
            </a:endParaRPr>
          </a:p>
        </p:txBody>
      </p:sp>
    </p:spTree>
    <p:extLst>
      <p:ext uri="{BB962C8B-B14F-4D97-AF65-F5344CB8AC3E}">
        <p14:creationId xmlns:p14="http://schemas.microsoft.com/office/powerpoint/2010/main" val="78585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A47AD-29E0-EB50-4211-F7D184BCCD9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2DB49C2A-310A-9D3F-40E2-6044ECF8A7BC}"/>
              </a:ext>
            </a:extLst>
          </p:cNvPr>
          <p:cNvSpPr txBox="1">
            <a:spLocks noGrp="1"/>
          </p:cNvSpPr>
          <p:nvPr>
            <p:ph type="title"/>
          </p:nvPr>
        </p:nvSpPr>
        <p:spPr>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r>
              <a:rPr lang="en-GB" sz="2800" noProof="0"/>
              <a:t>What is Strategic Commissioning?</a:t>
            </a:r>
          </a:p>
        </p:txBody>
      </p:sp>
      <p:sp>
        <p:nvSpPr>
          <p:cNvPr id="10" name="TextBox 9">
            <a:extLst>
              <a:ext uri="{FF2B5EF4-FFF2-40B4-BE49-F238E27FC236}">
                <a16:creationId xmlns:a16="http://schemas.microsoft.com/office/drawing/2014/main" id="{0CD87F9A-366B-0410-962F-C98B5FB1B616}"/>
              </a:ext>
            </a:extLst>
          </p:cNvPr>
          <p:cNvSpPr txBox="1"/>
          <p:nvPr/>
        </p:nvSpPr>
        <p:spPr>
          <a:xfrm>
            <a:off x="432000" y="1106127"/>
            <a:ext cx="11328000" cy="1478922"/>
          </a:xfrm>
          <a:prstGeom prst="rect">
            <a:avLst/>
          </a:prstGeom>
          <a:noFill/>
        </p:spPr>
        <p:txBody>
          <a:bodyPr wrap="square" lIns="36000" tIns="36000" rIns="36000" bIns="36000">
            <a:spAutoFit/>
          </a:bodyPr>
          <a:lstStyle/>
          <a:p>
            <a:pPr marL="171450" indent="-171450">
              <a:lnSpc>
                <a:spcPct val="110000"/>
              </a:lnSpc>
              <a:buFont typeface="Arial" panose="020B0604020202020204" pitchFamily="34" charset="0"/>
              <a:buChar char="•"/>
            </a:pPr>
            <a:r>
              <a:rPr lang="en-GB" sz="1200" noProof="0">
                <a:solidFill>
                  <a:schemeClr val="accent6"/>
                </a:solidFill>
              </a:rPr>
              <a:t>Strategic commissioning is the continuous, evidence-based process through which ICBs plan, purchase, monitor and evaluate services to improve population health, tackle inequalities and secure equitable access to high-quality care. </a:t>
            </a:r>
          </a:p>
          <a:p>
            <a:pPr marL="171450" indent="-171450">
              <a:lnSpc>
                <a:spcPct val="110000"/>
              </a:lnSpc>
              <a:buFont typeface="Arial" panose="020B0604020202020204" pitchFamily="34" charset="0"/>
              <a:buChar char="•"/>
            </a:pPr>
            <a:r>
              <a:rPr lang="en-GB" sz="1200" noProof="0">
                <a:solidFill>
                  <a:schemeClr val="accent6"/>
                </a:solidFill>
              </a:rPr>
              <a:t>It requires using public resources to create the greatest value for local populations, in line with the NHS Constitution and with a clear focus on long-term outcomes.</a:t>
            </a:r>
          </a:p>
          <a:p>
            <a:pPr marL="171450" indent="-171450">
              <a:lnSpc>
                <a:spcPct val="110000"/>
              </a:lnSpc>
              <a:buFont typeface="Arial" panose="020B0604020202020204" pitchFamily="34" charset="0"/>
              <a:buChar char="•"/>
            </a:pPr>
            <a:r>
              <a:rPr lang="en-GB" sz="1200" noProof="0">
                <a:solidFill>
                  <a:schemeClr val="accent6"/>
                </a:solidFill>
              </a:rPr>
              <a:t>ICBs act as strategic commissioners on behalf of their populations, working with local government and partners to address the wider determinants of health and support wider socioeconomic development. </a:t>
            </a:r>
          </a:p>
          <a:p>
            <a:pPr marL="171450" indent="-171450">
              <a:lnSpc>
                <a:spcPct val="110000"/>
              </a:lnSpc>
              <a:buFont typeface="Arial" panose="020B0604020202020204" pitchFamily="34" charset="0"/>
              <a:buChar char="•"/>
            </a:pPr>
            <a:r>
              <a:rPr lang="en-GB" sz="1200" noProof="0">
                <a:solidFill>
                  <a:schemeClr val="accent6"/>
                </a:solidFill>
              </a:rPr>
              <a:t>Strategic commissioning is central to the NHS’s shift from sickness to prevention, hospital to community, and analogue to digital - improving both allocative efficiency (ensuring resources flow to the most effective mix of activities) and technical efficiency (supporting providers to deliver care more productively).</a:t>
            </a:r>
          </a:p>
        </p:txBody>
      </p:sp>
      <p:sp>
        <p:nvSpPr>
          <p:cNvPr id="15" name="Title 1">
            <a:extLst>
              <a:ext uri="{FF2B5EF4-FFF2-40B4-BE49-F238E27FC236}">
                <a16:creationId xmlns:a16="http://schemas.microsoft.com/office/drawing/2014/main" id="{50C7B661-8F14-B75C-F5D4-87764C0F512A}"/>
              </a:ext>
            </a:extLst>
          </p:cNvPr>
          <p:cNvSpPr txBox="1">
            <a:spLocks/>
          </p:cNvSpPr>
          <p:nvPr/>
        </p:nvSpPr>
        <p:spPr>
          <a:xfrm>
            <a:off x="5937396" y="2628060"/>
            <a:ext cx="5822604" cy="3114511"/>
          </a:xfrm>
          <a:prstGeom prst="rect">
            <a:avLst/>
          </a:prstGeom>
        </p:spPr>
        <p:txBody>
          <a:bodyPr vert="horz" lIns="36000" tIns="36000" rIns="36000" bIns="36000" rtlCol="0" anchor="t">
            <a:noAutofit/>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100000"/>
              </a:lnSpc>
            </a:pPr>
            <a:r>
              <a:rPr lang="en-GB" sz="1200" b="0" noProof="0">
                <a:solidFill>
                  <a:schemeClr val="accent6"/>
                </a:solidFill>
                <a:latin typeface="Arial" panose="020B0604020202020204" pitchFamily="34" charset="0"/>
                <a:cs typeface="Arial" panose="020B0604020202020204" pitchFamily="34" charset="0"/>
              </a:rPr>
              <a:t>The process is organised into four interconnected stages:</a:t>
            </a:r>
            <a:endParaRPr lang="en-GB" sz="1200" b="0" noProof="0">
              <a:solidFill>
                <a:schemeClr val="accent6"/>
              </a:solidFill>
            </a:endParaRPr>
          </a:p>
          <a:p>
            <a:pPr marL="228600" indent="-228600">
              <a:lnSpc>
                <a:spcPct val="100000"/>
              </a:lnSpc>
              <a:buFont typeface="+mj-lt"/>
              <a:buAutoNum type="arabicPeriod"/>
            </a:pPr>
            <a:endParaRPr lang="en-GB" sz="1200" noProof="0">
              <a:solidFill>
                <a:schemeClr val="accent6"/>
              </a:solidFill>
              <a:latin typeface="Arial" panose="020B0604020202020204" pitchFamily="34" charset="0"/>
              <a:cs typeface="Arial" panose="020B0604020202020204" pitchFamily="34" charset="0"/>
            </a:endParaRPr>
          </a:p>
          <a:p>
            <a:pPr marL="228600" indent="-228600">
              <a:lnSpc>
                <a:spcPct val="100000"/>
              </a:lnSpc>
              <a:buFont typeface="+mj-lt"/>
              <a:buAutoNum type="arabicPeriod"/>
            </a:pPr>
            <a:r>
              <a:rPr lang="en-GB" sz="1200" noProof="0">
                <a:solidFill>
                  <a:schemeClr val="accent6"/>
                </a:solidFill>
                <a:latin typeface="Arial" panose="020B0604020202020204" pitchFamily="34" charset="0"/>
                <a:cs typeface="Arial" panose="020B0604020202020204" pitchFamily="34" charset="0"/>
              </a:rPr>
              <a:t>Understanding local context: </a:t>
            </a:r>
            <a:r>
              <a:rPr lang="en-GB" sz="1200" b="0" noProof="0">
                <a:solidFill>
                  <a:schemeClr val="accent6"/>
                </a:solidFill>
                <a:latin typeface="Arial" panose="020B0604020202020204" pitchFamily="34" charset="0"/>
                <a:cs typeface="Arial" panose="020B0604020202020204" pitchFamily="34" charset="0"/>
              </a:rPr>
              <a:t>Develop a deep, data-driven picture of the population: needs, risks, inequalities, demand drivers, quality of existing provision and system performance, using joined-up person-level data, insight from partners and feedback from communities.</a:t>
            </a:r>
          </a:p>
          <a:p>
            <a:pPr marL="228600" indent="-228600">
              <a:lnSpc>
                <a:spcPct val="100000"/>
              </a:lnSpc>
              <a:buFont typeface="+mj-lt"/>
              <a:buAutoNum type="arabicPeriod"/>
            </a:pPr>
            <a:endParaRPr lang="en-GB" sz="1200" b="0" noProof="0">
              <a:solidFill>
                <a:schemeClr val="accent6"/>
              </a:solidFill>
              <a:latin typeface="Arial" panose="020B0604020202020204" pitchFamily="34" charset="0"/>
              <a:cs typeface="Arial" panose="020B0604020202020204" pitchFamily="34" charset="0"/>
            </a:endParaRPr>
          </a:p>
          <a:p>
            <a:pPr marL="228600" indent="-228600">
              <a:lnSpc>
                <a:spcPct val="100000"/>
              </a:lnSpc>
              <a:buFont typeface="+mj-lt"/>
              <a:buAutoNum type="arabicPeriod"/>
            </a:pPr>
            <a:r>
              <a:rPr lang="en-GB" sz="1200" noProof="0">
                <a:solidFill>
                  <a:schemeClr val="accent6"/>
                </a:solidFill>
                <a:latin typeface="Arial" panose="020B0604020202020204" pitchFamily="34" charset="0"/>
                <a:cs typeface="Arial" panose="020B0604020202020204" pitchFamily="34" charset="0"/>
              </a:rPr>
              <a:t>Developing long-term population health strategy:</a:t>
            </a:r>
            <a:r>
              <a:rPr lang="en-GB" sz="1200" b="0" noProof="0">
                <a:solidFill>
                  <a:schemeClr val="accent6"/>
                </a:solidFill>
                <a:latin typeface="Arial" panose="020B0604020202020204" pitchFamily="34" charset="0"/>
                <a:cs typeface="Arial" panose="020B0604020202020204" pitchFamily="34" charset="0"/>
              </a:rPr>
              <a:t> Use this insight to set long-term priorities, redesign pathways and develop evidence-based population health improvement plans, aligned with national guidance and modern service frameworks.</a:t>
            </a:r>
          </a:p>
          <a:p>
            <a:pPr marL="228600" indent="-228600">
              <a:lnSpc>
                <a:spcPct val="100000"/>
              </a:lnSpc>
              <a:buFont typeface="+mj-lt"/>
              <a:buAutoNum type="arabicPeriod"/>
            </a:pPr>
            <a:endParaRPr lang="en-GB" sz="1200" b="0" noProof="0">
              <a:solidFill>
                <a:schemeClr val="accent6"/>
              </a:solidFill>
              <a:latin typeface="Arial" panose="020B0604020202020204" pitchFamily="34" charset="0"/>
              <a:cs typeface="Arial" panose="020B0604020202020204" pitchFamily="34" charset="0"/>
            </a:endParaRPr>
          </a:p>
          <a:p>
            <a:pPr marL="228600" indent="-228600">
              <a:lnSpc>
                <a:spcPct val="100000"/>
              </a:lnSpc>
              <a:buFont typeface="+mj-lt"/>
              <a:buAutoNum type="arabicPeriod"/>
            </a:pPr>
            <a:r>
              <a:rPr lang="en-GB" sz="1200" noProof="0">
                <a:solidFill>
                  <a:schemeClr val="accent6"/>
                </a:solidFill>
                <a:latin typeface="Arial" panose="020B0604020202020204" pitchFamily="34" charset="0"/>
                <a:cs typeface="Arial" panose="020B0604020202020204" pitchFamily="34" charset="0"/>
              </a:rPr>
              <a:t>Delivery and resource allocation: </a:t>
            </a:r>
            <a:r>
              <a:rPr lang="en-GB" sz="1200" b="0" noProof="0">
                <a:solidFill>
                  <a:schemeClr val="accent6"/>
                </a:solidFill>
                <a:latin typeface="Arial" panose="020B0604020202020204" pitchFamily="34" charset="0"/>
                <a:cs typeface="Arial" panose="020B0604020202020204" pitchFamily="34" charset="0"/>
              </a:rPr>
              <a:t>Allocate resources, contract for services, shape the provider market and manage performance over the longer term to deliver the strategic outcomes set out in the ICB strategy and population health plan.</a:t>
            </a:r>
          </a:p>
          <a:p>
            <a:pPr marL="228600" indent="-228600">
              <a:lnSpc>
                <a:spcPct val="100000"/>
              </a:lnSpc>
              <a:buFont typeface="+mj-lt"/>
              <a:buAutoNum type="arabicPeriod"/>
            </a:pPr>
            <a:endParaRPr lang="en-GB" sz="1200" b="0" noProof="0">
              <a:solidFill>
                <a:schemeClr val="accent6"/>
              </a:solidFill>
              <a:latin typeface="Arial" panose="020B0604020202020204" pitchFamily="34" charset="0"/>
              <a:cs typeface="Arial" panose="020B0604020202020204" pitchFamily="34" charset="0"/>
            </a:endParaRPr>
          </a:p>
          <a:p>
            <a:pPr marL="228600" indent="-228600">
              <a:lnSpc>
                <a:spcPct val="100000"/>
              </a:lnSpc>
              <a:buFont typeface="+mj-lt"/>
              <a:buAutoNum type="arabicPeriod"/>
            </a:pPr>
            <a:r>
              <a:rPr lang="en-GB" sz="1200" noProof="0">
                <a:solidFill>
                  <a:schemeClr val="accent6"/>
                </a:solidFill>
                <a:latin typeface="Arial" panose="020B0604020202020204" pitchFamily="34" charset="0"/>
                <a:cs typeface="Arial" panose="020B0604020202020204" pitchFamily="34" charset="0"/>
              </a:rPr>
              <a:t>Evaluating impact: </a:t>
            </a:r>
            <a:r>
              <a:rPr lang="en-GB" sz="1200" b="0" noProof="0">
                <a:solidFill>
                  <a:schemeClr val="accent6"/>
                </a:solidFill>
                <a:latin typeface="Arial" panose="020B0604020202020204" pitchFamily="34" charset="0"/>
                <a:cs typeface="Arial" panose="020B0604020202020204" pitchFamily="34" charset="0"/>
              </a:rPr>
              <a:t>Assess the outcomes and value of commissioned services and interventions, drawing on utilisation data, clinical markers, patient and staff experience, and wider intelligence to learn, improve and inform future decisions.</a:t>
            </a:r>
            <a:br>
              <a:rPr lang="en-GB" sz="1200" noProof="0">
                <a:solidFill>
                  <a:schemeClr val="accent6"/>
                </a:solidFill>
                <a:latin typeface="Arial" panose="020B0604020202020204" pitchFamily="34" charset="0"/>
                <a:cs typeface="Arial" panose="020B0604020202020204" pitchFamily="34" charset="0"/>
              </a:rPr>
            </a:br>
            <a:endParaRPr lang="en-GB" sz="1200" noProof="0">
              <a:solidFill>
                <a:schemeClr val="accent6"/>
              </a:solidFill>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FD4A0EAF-47C9-A931-BF04-BE05E79555FF}"/>
              </a:ext>
            </a:extLst>
          </p:cNvPr>
          <p:cNvPicPr>
            <a:picLocks noChangeAspect="1"/>
          </p:cNvPicPr>
          <p:nvPr/>
        </p:nvPicPr>
        <p:blipFill>
          <a:blip r:embed="rId3"/>
          <a:stretch>
            <a:fillRect/>
          </a:stretch>
        </p:blipFill>
        <p:spPr>
          <a:xfrm>
            <a:off x="432000" y="2628060"/>
            <a:ext cx="5426119" cy="3518238"/>
          </a:xfrm>
          <a:prstGeom prst="rect">
            <a:avLst/>
          </a:prstGeom>
          <a:ln>
            <a:noFill/>
          </a:ln>
        </p:spPr>
      </p:pic>
      <p:sp>
        <p:nvSpPr>
          <p:cNvPr id="2" name="TextBox 1">
            <a:extLst>
              <a:ext uri="{FF2B5EF4-FFF2-40B4-BE49-F238E27FC236}">
                <a16:creationId xmlns:a16="http://schemas.microsoft.com/office/drawing/2014/main" id="{8ECA42ED-E361-772A-048C-581B249EAF2E}"/>
              </a:ext>
            </a:extLst>
          </p:cNvPr>
          <p:cNvSpPr txBox="1"/>
          <p:nvPr/>
        </p:nvSpPr>
        <p:spPr>
          <a:xfrm>
            <a:off x="321734" y="715290"/>
            <a:ext cx="5774266" cy="369332"/>
          </a:xfrm>
          <a:prstGeom prst="rect">
            <a:avLst/>
          </a:prstGeom>
          <a:noFill/>
        </p:spPr>
        <p:txBody>
          <a:bodyPr wrap="square" rtlCol="0">
            <a:spAutoFit/>
          </a:bodyPr>
          <a:lstStyle/>
          <a:p>
            <a:r>
              <a:rPr lang="en-GB" b="1"/>
              <a:t>The Strategic Commissioning Cycle</a:t>
            </a:r>
          </a:p>
        </p:txBody>
      </p:sp>
    </p:spTree>
    <p:extLst>
      <p:ext uri="{BB962C8B-B14F-4D97-AF65-F5344CB8AC3E}">
        <p14:creationId xmlns:p14="http://schemas.microsoft.com/office/powerpoint/2010/main" val="366115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DF0A739C-13D4-372A-C61D-5D0CDC26E8FB}"/>
              </a:ext>
            </a:extLst>
          </p:cNvPr>
          <p:cNvSpPr>
            <a:spLocks noGrp="1"/>
          </p:cNvSpPr>
          <p:nvPr>
            <p:ph type="title"/>
          </p:nvPr>
        </p:nvSpPr>
        <p:spPr>
          <a:xfrm>
            <a:off x="432000" y="310075"/>
            <a:ext cx="9155606" cy="426721"/>
          </a:xfrm>
        </p:spPr>
        <p:txBody>
          <a:bodyPr>
            <a:normAutofit fontScale="90000"/>
          </a:bodyPr>
          <a:lstStyle/>
          <a:p>
            <a:r>
              <a:rPr lang="en-GB"/>
              <a:t>What is the Strategic Commissioning Development Programme?</a:t>
            </a:r>
            <a:endParaRPr lang="en-US"/>
          </a:p>
        </p:txBody>
      </p:sp>
      <p:sp>
        <p:nvSpPr>
          <p:cNvPr id="25" name="Text Placeholder 24">
            <a:extLst>
              <a:ext uri="{FF2B5EF4-FFF2-40B4-BE49-F238E27FC236}">
                <a16:creationId xmlns:a16="http://schemas.microsoft.com/office/drawing/2014/main" id="{67D8CF48-E663-57AA-1104-1719255B14D5}"/>
              </a:ext>
            </a:extLst>
          </p:cNvPr>
          <p:cNvSpPr>
            <a:spLocks noGrp="1"/>
          </p:cNvSpPr>
          <p:nvPr>
            <p:ph type="body" sz="quarter" idx="13"/>
          </p:nvPr>
        </p:nvSpPr>
        <p:spPr/>
        <p:txBody>
          <a:bodyPr/>
          <a:lstStyle/>
          <a:p>
            <a:pPr>
              <a:lnSpc>
                <a:spcPct val="114000"/>
              </a:lnSpc>
            </a:pPr>
            <a:r>
              <a:rPr lang="en-GB" sz="1200"/>
              <a:t>The Strategic Commissioning Development Programme is the national support offer to turn strategic commissioning policy into practice.</a:t>
            </a:r>
          </a:p>
          <a:p>
            <a:pPr>
              <a:lnSpc>
                <a:spcPct val="114000"/>
              </a:lnSpc>
            </a:pPr>
            <a:r>
              <a:rPr lang="en-GB" sz="1200" b="0"/>
              <a:t>It helps ICBs build the capability, confidence and infrastructure to commission differently: using population health insight, stronger governance, and new contractual and payment models to scale neighbourhood health, improve access and drive better outcomes.</a:t>
            </a:r>
            <a:endParaRPr lang="en-GB" sz="1200" b="0">
              <a:cs typeface="Arial"/>
            </a:endParaRPr>
          </a:p>
          <a:p>
            <a:endParaRPr lang="en-GB" sz="1200"/>
          </a:p>
        </p:txBody>
      </p:sp>
      <p:sp>
        <p:nvSpPr>
          <p:cNvPr id="8" name="Rectangle: Rounded Corners 7">
            <a:extLst>
              <a:ext uri="{FF2B5EF4-FFF2-40B4-BE49-F238E27FC236}">
                <a16:creationId xmlns:a16="http://schemas.microsoft.com/office/drawing/2014/main" id="{A29F4CCF-A247-5E24-A909-2373947CE046}"/>
              </a:ext>
            </a:extLst>
          </p:cNvPr>
          <p:cNvSpPr/>
          <p:nvPr/>
        </p:nvSpPr>
        <p:spPr>
          <a:xfrm>
            <a:off x="241612" y="1736152"/>
            <a:ext cx="2248548" cy="4948112"/>
          </a:xfrm>
          <a:prstGeom prst="roundRect">
            <a:avLst/>
          </a:prstGeom>
          <a:solidFill>
            <a:schemeClr val="accent4">
              <a:lumMod val="20000"/>
              <a:lumOff val="80000"/>
            </a:schemeClr>
          </a:solidFill>
          <a:ln w="28575">
            <a:solidFill>
              <a:schemeClr val="accent5">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006" tIns="14669" rIns="311669" bIns="14669" numCol="1" spcCol="1270" anchor="t" anchorCtr="0">
            <a:noAutofit/>
          </a:bodyPr>
          <a:lstStyle/>
          <a:p>
            <a:pPr lvl="0" algn="ctr" defTabSz="488950">
              <a:lnSpc>
                <a:spcPct val="90000"/>
              </a:lnSpc>
              <a:spcBef>
                <a:spcPct val="0"/>
              </a:spcBef>
              <a:spcAft>
                <a:spcPct val="35000"/>
              </a:spcAft>
            </a:pPr>
            <a:r>
              <a:rPr lang="en-GB" sz="1400" b="1" kern="1200"/>
              <a:t>Capability &amp; Learning</a:t>
            </a:r>
            <a:r>
              <a:rPr lang="en-GB" sz="1400" kern="1200"/>
              <a:t> </a:t>
            </a:r>
          </a:p>
        </p:txBody>
      </p:sp>
      <p:sp>
        <p:nvSpPr>
          <p:cNvPr id="9" name="Free-form: Shape 8">
            <a:extLst>
              <a:ext uri="{FF2B5EF4-FFF2-40B4-BE49-F238E27FC236}">
                <a16:creationId xmlns:a16="http://schemas.microsoft.com/office/drawing/2014/main" id="{F1972BD1-6B8E-C738-C06F-B969BA0F1E7C}"/>
              </a:ext>
            </a:extLst>
          </p:cNvPr>
          <p:cNvSpPr/>
          <p:nvPr/>
        </p:nvSpPr>
        <p:spPr>
          <a:xfrm>
            <a:off x="285886" y="2565897"/>
            <a:ext cx="2160000" cy="1384128"/>
          </a:xfrm>
          <a:custGeom>
            <a:avLst/>
            <a:gdLst>
              <a:gd name="csX0" fmla="*/ 0 w 1912246"/>
              <a:gd name="csY0" fmla="*/ 0 h 3552978"/>
              <a:gd name="csX1" fmla="*/ 1912246 w 1912246"/>
              <a:gd name="csY1" fmla="*/ 0 h 3552978"/>
              <a:gd name="csX2" fmla="*/ 1912246 w 1912246"/>
              <a:gd name="csY2" fmla="*/ 3552978 h 3552978"/>
              <a:gd name="csX3" fmla="*/ 0 w 1912246"/>
              <a:gd name="csY3" fmla="*/ 3552978 h 3552978"/>
              <a:gd name="csX4" fmla="*/ 0 w 1912246"/>
              <a:gd name="csY4" fmla="*/ 0 h 3552978"/>
            </a:gdLst>
            <a:ahLst/>
            <a:cxnLst>
              <a:cxn ang="0">
                <a:pos x="csX0" y="csY0"/>
              </a:cxn>
              <a:cxn ang="0">
                <a:pos x="csX1" y="csY1"/>
              </a:cxn>
              <a:cxn ang="0">
                <a:pos x="csX2" y="csY2"/>
              </a:cxn>
              <a:cxn ang="0">
                <a:pos x="csX3" y="csY3"/>
              </a:cxn>
              <a:cxn ang="0">
                <a:pos x="csX4" y="csY4"/>
              </a:cxn>
            </a:cxnLst>
            <a:rect l="l" t="t" r="r" b="b"/>
            <a:pathLst>
              <a:path w="1912246" h="3552978">
                <a:moveTo>
                  <a:pt x="0" y="0"/>
                </a:moveTo>
                <a:lnTo>
                  <a:pt x="1912246" y="0"/>
                </a:lnTo>
                <a:lnTo>
                  <a:pt x="1912246" y="3552978"/>
                </a:lnTo>
                <a:lnTo>
                  <a:pt x="0" y="3552978"/>
                </a:lnTo>
                <a:lnTo>
                  <a:pt x="0" y="0"/>
                </a:lnTo>
                <a:close/>
              </a:path>
            </a:pathLst>
          </a:custGeom>
          <a:noFill/>
          <a:ln w="28575">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000" tIns="0" rIns="90000" bIns="0" numCol="1" spcCol="1270" anchor="t" anchorCtr="0">
            <a:noAutofit/>
          </a:bodyPr>
          <a:lstStyle/>
          <a:p>
            <a:pPr marL="0" lvl="1" algn="l" defTabSz="488950">
              <a:spcBef>
                <a:spcPct val="0"/>
              </a:spcBef>
              <a:spcAft>
                <a:spcPct val="15000"/>
              </a:spcAft>
            </a:pPr>
            <a:r>
              <a:rPr lang="en-GB" sz="1100" b="1" dirty="0"/>
              <a:t>Open to all commissioning colleagues</a:t>
            </a:r>
            <a:r>
              <a:rPr lang="en-GB" sz="1100" dirty="0"/>
              <a:t>. </a:t>
            </a:r>
            <a:r>
              <a:rPr lang="en-GB" sz="1100" kern="1200" dirty="0"/>
              <a:t>Centred </a:t>
            </a:r>
            <a:r>
              <a:rPr lang="en-GB" sz="1100" dirty="0">
                <a:solidFill>
                  <a:schemeClr val="tx1"/>
                </a:solidFill>
              </a:rPr>
              <a:t>around</a:t>
            </a:r>
            <a:r>
              <a:rPr lang="en-GB" sz="1100" kern="1200" dirty="0"/>
              <a:t> the Commissioning Academy, this is a national, always-on offer anchored by a capability diagnostic, helping ICBs identify where to focus investment.</a:t>
            </a:r>
          </a:p>
        </p:txBody>
      </p:sp>
      <p:grpSp>
        <p:nvGrpSpPr>
          <p:cNvPr id="26" name="Group 25">
            <a:extLst>
              <a:ext uri="{FF2B5EF4-FFF2-40B4-BE49-F238E27FC236}">
                <a16:creationId xmlns:a16="http://schemas.microsoft.com/office/drawing/2014/main" id="{1006F10B-E64A-D3A1-CA6B-2217BE373F20}"/>
              </a:ext>
            </a:extLst>
          </p:cNvPr>
          <p:cNvGrpSpPr/>
          <p:nvPr/>
        </p:nvGrpSpPr>
        <p:grpSpPr>
          <a:xfrm>
            <a:off x="2099500" y="1612990"/>
            <a:ext cx="444056" cy="444056"/>
            <a:chOff x="-643871" y="3658728"/>
            <a:chExt cx="758341" cy="758341"/>
          </a:xfrm>
          <a:effectLst>
            <a:outerShdw blurRad="50800" dist="38100" dir="2700000" algn="tl" rotWithShape="0">
              <a:prstClr val="black">
                <a:alpha val="40000"/>
              </a:prstClr>
            </a:outerShdw>
          </a:effectLst>
        </p:grpSpPr>
        <p:sp>
          <p:nvSpPr>
            <p:cNvPr id="27" name="Oval 26">
              <a:extLst>
                <a:ext uri="{FF2B5EF4-FFF2-40B4-BE49-F238E27FC236}">
                  <a16:creationId xmlns:a16="http://schemas.microsoft.com/office/drawing/2014/main" id="{DFC2BBB9-C319-798C-0C8C-C6C125145A00}"/>
                </a:ext>
              </a:extLst>
            </p:cNvPr>
            <p:cNvSpPr/>
            <p:nvPr/>
          </p:nvSpPr>
          <p:spPr>
            <a:xfrm>
              <a:off x="-643871" y="3658728"/>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28" name="Graphic 27" descr="Graduation cap with solid fill">
              <a:extLst>
                <a:ext uri="{FF2B5EF4-FFF2-40B4-BE49-F238E27FC236}">
                  <a16:creationId xmlns:a16="http://schemas.microsoft.com/office/drawing/2014/main" id="{DD81A944-8ACC-C938-263D-3ABD2CAAAF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143" y="3676879"/>
              <a:ext cx="742884" cy="722038"/>
            </a:xfrm>
            <a:prstGeom prst="rect">
              <a:avLst/>
            </a:prstGeom>
          </p:spPr>
        </p:pic>
      </p:grpSp>
      <p:sp>
        <p:nvSpPr>
          <p:cNvPr id="3" name="TextBox 2">
            <a:extLst>
              <a:ext uri="{FF2B5EF4-FFF2-40B4-BE49-F238E27FC236}">
                <a16:creationId xmlns:a16="http://schemas.microsoft.com/office/drawing/2014/main" id="{09CD402A-5A7C-EA46-F2EC-58827F42FBC9}"/>
              </a:ext>
            </a:extLst>
          </p:cNvPr>
          <p:cNvSpPr txBox="1"/>
          <p:nvPr/>
        </p:nvSpPr>
        <p:spPr>
          <a:xfrm>
            <a:off x="285886" y="5418796"/>
            <a:ext cx="2160000" cy="938719"/>
          </a:xfrm>
          <a:prstGeom prst="rect">
            <a:avLst/>
          </a:prstGeom>
          <a:noFill/>
        </p:spPr>
        <p:txBody>
          <a:bodyPr wrap="square">
            <a:spAutoFit/>
          </a:bodyPr>
          <a:lstStyle/>
          <a:p>
            <a:pPr marL="0" lvl="1" algn="l" defTabSz="488950">
              <a:spcBef>
                <a:spcPct val="0"/>
              </a:spcBef>
              <a:spcAft>
                <a:spcPct val="15000"/>
              </a:spcAft>
            </a:pPr>
            <a:r>
              <a:rPr lang="en-GB" sz="1100" b="1" i="1" kern="1200"/>
              <a:t>Outcome</a:t>
            </a:r>
            <a:r>
              <a:rPr lang="en-GB" sz="1100" i="1" kern="1200"/>
              <a:t>:</a:t>
            </a:r>
            <a:r>
              <a:rPr lang="en-GB" sz="1100" kern="1200"/>
              <a:t> A consistent commissioning baseline across all ICBs, with practical tools and learning applicable immediately.</a:t>
            </a:r>
          </a:p>
        </p:txBody>
      </p:sp>
      <p:sp>
        <p:nvSpPr>
          <p:cNvPr id="4" name="TextBox 3">
            <a:extLst>
              <a:ext uri="{FF2B5EF4-FFF2-40B4-BE49-F238E27FC236}">
                <a16:creationId xmlns:a16="http://schemas.microsoft.com/office/drawing/2014/main" id="{DFDC4741-4172-8644-A767-3AE383DB799E}"/>
              </a:ext>
            </a:extLst>
          </p:cNvPr>
          <p:cNvSpPr txBox="1"/>
          <p:nvPr/>
        </p:nvSpPr>
        <p:spPr>
          <a:xfrm>
            <a:off x="285886" y="3984233"/>
            <a:ext cx="2160000" cy="1277273"/>
          </a:xfrm>
          <a:prstGeom prst="rect">
            <a:avLst/>
          </a:prstGeom>
          <a:noFill/>
        </p:spPr>
        <p:txBody>
          <a:bodyPr wrap="square">
            <a:spAutoFit/>
          </a:bodyPr>
          <a:lstStyle/>
          <a:p>
            <a:pPr marL="0" lvl="1" algn="l" defTabSz="488950">
              <a:spcBef>
                <a:spcPct val="0"/>
              </a:spcBef>
              <a:spcAft>
                <a:spcPct val="15000"/>
              </a:spcAft>
            </a:pPr>
            <a:r>
              <a:rPr lang="en-GB" sz="1100" b="1" i="1" kern="1200"/>
              <a:t>What's on offer</a:t>
            </a:r>
            <a:r>
              <a:rPr lang="en-GB" sz="1100" i="1" kern="1200"/>
              <a:t>:</a:t>
            </a:r>
            <a:r>
              <a:rPr lang="en-GB" sz="1100" kern="1200"/>
              <a:t> diagnostic toolkit (8 functional areas); e-learning and knowledge hub on NHS Futures; Applied Commissioning Guides; podcasts and communities of practice.</a:t>
            </a:r>
          </a:p>
        </p:txBody>
      </p:sp>
      <p:sp>
        <p:nvSpPr>
          <p:cNvPr id="10" name="Rectangle: Rounded Corners 9">
            <a:extLst>
              <a:ext uri="{FF2B5EF4-FFF2-40B4-BE49-F238E27FC236}">
                <a16:creationId xmlns:a16="http://schemas.microsoft.com/office/drawing/2014/main" id="{8215F6E3-74C6-7883-6818-5010A6174471}"/>
              </a:ext>
            </a:extLst>
          </p:cNvPr>
          <p:cNvSpPr/>
          <p:nvPr/>
        </p:nvSpPr>
        <p:spPr>
          <a:xfrm>
            <a:off x="2572961" y="1736152"/>
            <a:ext cx="2248548" cy="4948112"/>
          </a:xfrm>
          <a:prstGeom prst="roundRect">
            <a:avLst/>
          </a:prstGeom>
          <a:solidFill>
            <a:schemeClr val="accent2">
              <a:lumMod val="20000"/>
              <a:lumOff val="80000"/>
            </a:schemeClr>
          </a:solidFill>
          <a:ln w="28575">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006" tIns="14669" rIns="311669" bIns="14669" numCol="1" spcCol="1270" anchor="t" anchorCtr="0">
            <a:noAutofit/>
          </a:bodyPr>
          <a:lstStyle/>
          <a:p>
            <a:pPr lvl="0" algn="ctr" defTabSz="488950">
              <a:lnSpc>
                <a:spcPct val="90000"/>
              </a:lnSpc>
              <a:spcBef>
                <a:spcPct val="0"/>
              </a:spcBef>
              <a:spcAft>
                <a:spcPct val="35000"/>
              </a:spcAft>
            </a:pPr>
            <a:r>
              <a:rPr lang="en-GB" sz="1400" b="1" kern="1200"/>
              <a:t>Leadership &amp; Decision-Making</a:t>
            </a:r>
            <a:r>
              <a:rPr lang="en-GB" sz="1400" kern="1200"/>
              <a:t> </a:t>
            </a:r>
          </a:p>
        </p:txBody>
      </p:sp>
      <p:sp>
        <p:nvSpPr>
          <p:cNvPr id="12" name="Free-form: Shape 11">
            <a:extLst>
              <a:ext uri="{FF2B5EF4-FFF2-40B4-BE49-F238E27FC236}">
                <a16:creationId xmlns:a16="http://schemas.microsoft.com/office/drawing/2014/main" id="{B9E8A942-E928-A5DE-87B6-7BF991A50AD2}"/>
              </a:ext>
            </a:extLst>
          </p:cNvPr>
          <p:cNvSpPr/>
          <p:nvPr/>
        </p:nvSpPr>
        <p:spPr>
          <a:xfrm>
            <a:off x="2617235" y="2565897"/>
            <a:ext cx="2160000" cy="1107996"/>
          </a:xfrm>
          <a:custGeom>
            <a:avLst/>
            <a:gdLst>
              <a:gd name="csX0" fmla="*/ 0 w 1912246"/>
              <a:gd name="csY0" fmla="*/ 0 h 3552978"/>
              <a:gd name="csX1" fmla="*/ 1912246 w 1912246"/>
              <a:gd name="csY1" fmla="*/ 0 h 3552978"/>
              <a:gd name="csX2" fmla="*/ 1912246 w 1912246"/>
              <a:gd name="csY2" fmla="*/ 3552978 h 3552978"/>
              <a:gd name="csX3" fmla="*/ 0 w 1912246"/>
              <a:gd name="csY3" fmla="*/ 3552978 h 3552978"/>
              <a:gd name="csX4" fmla="*/ 0 w 1912246"/>
              <a:gd name="csY4" fmla="*/ 0 h 3552978"/>
            </a:gdLst>
            <a:ahLst/>
            <a:cxnLst>
              <a:cxn ang="0">
                <a:pos x="csX0" y="csY0"/>
              </a:cxn>
              <a:cxn ang="0">
                <a:pos x="csX1" y="csY1"/>
              </a:cxn>
              <a:cxn ang="0">
                <a:pos x="csX2" y="csY2"/>
              </a:cxn>
              <a:cxn ang="0">
                <a:pos x="csX3" y="csY3"/>
              </a:cxn>
              <a:cxn ang="0">
                <a:pos x="csX4" y="csY4"/>
              </a:cxn>
            </a:cxnLst>
            <a:rect l="l" t="t" r="r" b="b"/>
            <a:pathLst>
              <a:path w="1912246" h="3552978">
                <a:moveTo>
                  <a:pt x="0" y="0"/>
                </a:moveTo>
                <a:lnTo>
                  <a:pt x="1912246" y="0"/>
                </a:lnTo>
                <a:lnTo>
                  <a:pt x="1912246" y="3552978"/>
                </a:lnTo>
                <a:lnTo>
                  <a:pt x="0" y="3552978"/>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000" tIns="0" rIns="90000" bIns="0" numCol="1" spcCol="1270" anchor="t" anchorCtr="0">
            <a:noAutofit/>
          </a:bodyPr>
          <a:lstStyle/>
          <a:p>
            <a:pPr marL="0" lvl="1" algn="l" defTabSz="488950">
              <a:spcBef>
                <a:spcPct val="0"/>
              </a:spcBef>
              <a:spcAft>
                <a:spcPct val="15000"/>
              </a:spcAft>
            </a:pPr>
            <a:r>
              <a:rPr lang="en-GB" sz="1100" b="1" kern="1200" dirty="0"/>
              <a:t>Targeted development for ICB boards and senior leaders</a:t>
            </a:r>
            <a:r>
              <a:rPr lang="en-GB" sz="1100" kern="1200" dirty="0"/>
              <a:t>, building confidence to make evidence-led decisions and lead neighbourhood health transformation.</a:t>
            </a:r>
          </a:p>
          <a:p>
            <a:pPr marL="0" lvl="1" algn="l" defTabSz="488950">
              <a:spcBef>
                <a:spcPct val="0"/>
              </a:spcBef>
              <a:spcAft>
                <a:spcPct val="15000"/>
              </a:spcAft>
            </a:pPr>
            <a:endParaRPr lang="en-GB" sz="1100" kern="1200" dirty="0"/>
          </a:p>
        </p:txBody>
      </p:sp>
      <p:grpSp>
        <p:nvGrpSpPr>
          <p:cNvPr id="35" name="Group 34">
            <a:extLst>
              <a:ext uri="{FF2B5EF4-FFF2-40B4-BE49-F238E27FC236}">
                <a16:creationId xmlns:a16="http://schemas.microsoft.com/office/drawing/2014/main" id="{4BC4089F-A4A2-E603-A014-2E7D6C1FAD99}"/>
              </a:ext>
            </a:extLst>
          </p:cNvPr>
          <p:cNvGrpSpPr/>
          <p:nvPr/>
        </p:nvGrpSpPr>
        <p:grpSpPr>
          <a:xfrm>
            <a:off x="4439637" y="1612990"/>
            <a:ext cx="444056" cy="444056"/>
            <a:chOff x="-643871" y="3658728"/>
            <a:chExt cx="758341" cy="758341"/>
          </a:xfrm>
          <a:effectLst>
            <a:outerShdw blurRad="50800" dist="38100" dir="2700000" algn="tl" rotWithShape="0">
              <a:prstClr val="black">
                <a:alpha val="40000"/>
              </a:prstClr>
            </a:outerShdw>
          </a:effectLst>
        </p:grpSpPr>
        <p:sp>
          <p:nvSpPr>
            <p:cNvPr id="36" name="Oval 35">
              <a:extLst>
                <a:ext uri="{FF2B5EF4-FFF2-40B4-BE49-F238E27FC236}">
                  <a16:creationId xmlns:a16="http://schemas.microsoft.com/office/drawing/2014/main" id="{008DC6C1-337A-7A09-5CE2-2A406DF343AF}"/>
                </a:ext>
              </a:extLst>
            </p:cNvPr>
            <p:cNvSpPr/>
            <p:nvPr/>
          </p:nvSpPr>
          <p:spPr>
            <a:xfrm>
              <a:off x="-643871" y="3658728"/>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37" name="Graphic 36" descr="Management with solid fill">
              <a:extLst>
                <a:ext uri="{FF2B5EF4-FFF2-40B4-BE49-F238E27FC236}">
                  <a16:creationId xmlns:a16="http://schemas.microsoft.com/office/drawing/2014/main" id="{9EB890BB-11AD-FF69-93BC-4F713B736BE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5720" y="3676879"/>
              <a:ext cx="722038" cy="722038"/>
            </a:xfrm>
            <a:prstGeom prst="rect">
              <a:avLst/>
            </a:prstGeom>
          </p:spPr>
        </p:pic>
      </p:grpSp>
      <p:sp>
        <p:nvSpPr>
          <p:cNvPr id="5" name="TextBox 4">
            <a:extLst>
              <a:ext uri="{FF2B5EF4-FFF2-40B4-BE49-F238E27FC236}">
                <a16:creationId xmlns:a16="http://schemas.microsoft.com/office/drawing/2014/main" id="{D82218DA-6D74-88C1-7DBC-B883F824B100}"/>
              </a:ext>
            </a:extLst>
          </p:cNvPr>
          <p:cNvSpPr txBox="1"/>
          <p:nvPr/>
        </p:nvSpPr>
        <p:spPr>
          <a:xfrm>
            <a:off x="2617235" y="5418796"/>
            <a:ext cx="2160000" cy="1107996"/>
          </a:xfrm>
          <a:prstGeom prst="rect">
            <a:avLst/>
          </a:prstGeom>
          <a:noFill/>
        </p:spPr>
        <p:txBody>
          <a:bodyPr wrap="square">
            <a:spAutoFit/>
          </a:bodyPr>
          <a:lstStyle/>
          <a:p>
            <a:pPr marL="0" lvl="1" algn="l" defTabSz="488950">
              <a:spcBef>
                <a:spcPct val="0"/>
              </a:spcBef>
              <a:spcAft>
                <a:spcPct val="15000"/>
              </a:spcAft>
            </a:pPr>
            <a:r>
              <a:rPr lang="en-GB" sz="1100" b="1" i="1" kern="1200"/>
              <a:t>Outcome</a:t>
            </a:r>
            <a:r>
              <a:rPr lang="en-GB" sz="1100" i="1" kern="1200"/>
              <a:t>:</a:t>
            </a:r>
            <a:r>
              <a:rPr lang="en-GB" sz="1100" kern="1200"/>
              <a:t> Boards and senior leaders able to make robust, evidence-led decisions with clearer governance, grip on trade-offs and confident challenge.</a:t>
            </a:r>
          </a:p>
        </p:txBody>
      </p:sp>
      <p:sp>
        <p:nvSpPr>
          <p:cNvPr id="11" name="TextBox 10">
            <a:extLst>
              <a:ext uri="{FF2B5EF4-FFF2-40B4-BE49-F238E27FC236}">
                <a16:creationId xmlns:a16="http://schemas.microsoft.com/office/drawing/2014/main" id="{FCC96DCE-2A28-44E9-F516-1C5516EEE161}"/>
              </a:ext>
            </a:extLst>
          </p:cNvPr>
          <p:cNvSpPr txBox="1"/>
          <p:nvPr/>
        </p:nvSpPr>
        <p:spPr>
          <a:xfrm>
            <a:off x="2617235" y="3984233"/>
            <a:ext cx="2160000" cy="1277273"/>
          </a:xfrm>
          <a:prstGeom prst="rect">
            <a:avLst/>
          </a:prstGeom>
          <a:noFill/>
        </p:spPr>
        <p:txBody>
          <a:bodyPr wrap="square">
            <a:spAutoFit/>
          </a:bodyPr>
          <a:lstStyle/>
          <a:p>
            <a:pPr marL="0" lvl="1" algn="l" defTabSz="488950">
              <a:spcBef>
                <a:spcPct val="0"/>
              </a:spcBef>
              <a:spcAft>
                <a:spcPct val="15000"/>
              </a:spcAft>
            </a:pPr>
            <a:r>
              <a:rPr lang="en-GB" sz="1100" b="1" i="1" kern="1200"/>
              <a:t>What's on offer</a:t>
            </a:r>
            <a:r>
              <a:rPr lang="en-GB" sz="1100" i="1" kern="1200"/>
              <a:t>:</a:t>
            </a:r>
            <a:r>
              <a:rPr lang="en-GB" sz="1100" kern="1200"/>
              <a:t> Board development programme; Neighbourhood Health Learning Networks (with NHS Alliance and The King's Fund); decision quality support (Strategy Unit).</a:t>
            </a:r>
          </a:p>
        </p:txBody>
      </p:sp>
      <p:sp>
        <p:nvSpPr>
          <p:cNvPr id="14" name="Rectangle: Rounded Corners 13">
            <a:extLst>
              <a:ext uri="{FF2B5EF4-FFF2-40B4-BE49-F238E27FC236}">
                <a16:creationId xmlns:a16="http://schemas.microsoft.com/office/drawing/2014/main" id="{87A77E99-E888-88C8-4756-3F721D67C917}"/>
              </a:ext>
            </a:extLst>
          </p:cNvPr>
          <p:cNvSpPr/>
          <p:nvPr/>
        </p:nvSpPr>
        <p:spPr>
          <a:xfrm>
            <a:off x="4913098" y="1736152"/>
            <a:ext cx="2248548" cy="4948112"/>
          </a:xfrm>
          <a:prstGeom prst="roundRect">
            <a:avLst/>
          </a:prstGeom>
          <a:solidFill>
            <a:schemeClr val="accent4">
              <a:lumMod val="20000"/>
              <a:lumOff val="80000"/>
            </a:schemeClr>
          </a:solidFill>
          <a:ln w="28575">
            <a:solidFill>
              <a:schemeClr val="accent4">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006" tIns="14669" rIns="311669" bIns="14669" numCol="1" spcCol="1270" anchor="t" anchorCtr="0">
            <a:noAutofit/>
          </a:bodyPr>
          <a:lstStyle/>
          <a:p>
            <a:pPr lvl="0" algn="ctr" defTabSz="488950">
              <a:lnSpc>
                <a:spcPct val="90000"/>
              </a:lnSpc>
              <a:spcBef>
                <a:spcPct val="0"/>
              </a:spcBef>
              <a:spcAft>
                <a:spcPct val="35000"/>
              </a:spcAft>
            </a:pPr>
            <a:r>
              <a:rPr lang="en-GB" sz="1400" b="1" kern="1200"/>
              <a:t>Applied Commissioning</a:t>
            </a:r>
            <a:r>
              <a:rPr lang="en-GB" sz="1400" kern="1200"/>
              <a:t> </a:t>
            </a:r>
          </a:p>
        </p:txBody>
      </p:sp>
      <p:sp>
        <p:nvSpPr>
          <p:cNvPr id="15" name="Free-form: Shape 14">
            <a:extLst>
              <a:ext uri="{FF2B5EF4-FFF2-40B4-BE49-F238E27FC236}">
                <a16:creationId xmlns:a16="http://schemas.microsoft.com/office/drawing/2014/main" id="{461DAD33-B792-1311-3190-09A950E796C8}"/>
              </a:ext>
            </a:extLst>
          </p:cNvPr>
          <p:cNvSpPr/>
          <p:nvPr/>
        </p:nvSpPr>
        <p:spPr>
          <a:xfrm>
            <a:off x="4957372" y="2565897"/>
            <a:ext cx="2160000" cy="1289284"/>
          </a:xfrm>
          <a:custGeom>
            <a:avLst/>
            <a:gdLst>
              <a:gd name="csX0" fmla="*/ 0 w 1912246"/>
              <a:gd name="csY0" fmla="*/ 0 h 3552978"/>
              <a:gd name="csX1" fmla="*/ 1912246 w 1912246"/>
              <a:gd name="csY1" fmla="*/ 0 h 3552978"/>
              <a:gd name="csX2" fmla="*/ 1912246 w 1912246"/>
              <a:gd name="csY2" fmla="*/ 3552978 h 3552978"/>
              <a:gd name="csX3" fmla="*/ 0 w 1912246"/>
              <a:gd name="csY3" fmla="*/ 3552978 h 3552978"/>
              <a:gd name="csX4" fmla="*/ 0 w 1912246"/>
              <a:gd name="csY4" fmla="*/ 0 h 3552978"/>
            </a:gdLst>
            <a:ahLst/>
            <a:cxnLst>
              <a:cxn ang="0">
                <a:pos x="csX0" y="csY0"/>
              </a:cxn>
              <a:cxn ang="0">
                <a:pos x="csX1" y="csY1"/>
              </a:cxn>
              <a:cxn ang="0">
                <a:pos x="csX2" y="csY2"/>
              </a:cxn>
              <a:cxn ang="0">
                <a:pos x="csX3" y="csY3"/>
              </a:cxn>
              <a:cxn ang="0">
                <a:pos x="csX4" y="csY4"/>
              </a:cxn>
            </a:cxnLst>
            <a:rect l="l" t="t" r="r" b="b"/>
            <a:pathLst>
              <a:path w="1912246" h="3552978">
                <a:moveTo>
                  <a:pt x="0" y="0"/>
                </a:moveTo>
                <a:lnTo>
                  <a:pt x="1912246" y="0"/>
                </a:lnTo>
                <a:lnTo>
                  <a:pt x="1912246" y="3552978"/>
                </a:lnTo>
                <a:lnTo>
                  <a:pt x="0" y="3552978"/>
                </a:lnTo>
                <a:lnTo>
                  <a:pt x="0" y="0"/>
                </a:lnTo>
                <a:close/>
              </a:path>
            </a:pathLst>
          </a:custGeom>
          <a:no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000" tIns="0" rIns="90000" bIns="0" numCol="1" spcCol="1270" anchor="t" anchorCtr="0">
            <a:noAutofit/>
          </a:bodyPr>
          <a:lstStyle/>
          <a:p>
            <a:pPr marL="0" lvl="1" algn="l" defTabSz="488950">
              <a:spcBef>
                <a:spcPct val="0"/>
              </a:spcBef>
              <a:spcAft>
                <a:spcPct val="15000"/>
              </a:spcAft>
            </a:pPr>
            <a:r>
              <a:rPr lang="en-GB" sz="1100" b="1" kern="1200" dirty="0"/>
              <a:t>An 18-month action learning programme </a:t>
            </a:r>
            <a:r>
              <a:rPr lang="en-GB" sz="1100" kern="1200" dirty="0"/>
              <a:t>where ICB teams commission a real neighbourhood health model for a defined population cohort, supported through each phase of the commissioning cycle.</a:t>
            </a:r>
          </a:p>
        </p:txBody>
      </p:sp>
      <p:grpSp>
        <p:nvGrpSpPr>
          <p:cNvPr id="29" name="Group 28">
            <a:extLst>
              <a:ext uri="{FF2B5EF4-FFF2-40B4-BE49-F238E27FC236}">
                <a16:creationId xmlns:a16="http://schemas.microsoft.com/office/drawing/2014/main" id="{DDF8EBAE-C9D0-9E83-943E-7067C71184B9}"/>
              </a:ext>
            </a:extLst>
          </p:cNvPr>
          <p:cNvGrpSpPr/>
          <p:nvPr/>
        </p:nvGrpSpPr>
        <p:grpSpPr>
          <a:xfrm>
            <a:off x="6788562" y="1612990"/>
            <a:ext cx="444056" cy="444056"/>
            <a:chOff x="8215164" y="6020592"/>
            <a:chExt cx="758341" cy="758341"/>
          </a:xfrm>
          <a:effectLst>
            <a:outerShdw blurRad="50800" dist="38100" dir="2700000" algn="tl" rotWithShape="0">
              <a:prstClr val="black">
                <a:alpha val="40000"/>
              </a:prstClr>
            </a:outerShdw>
          </a:effectLst>
        </p:grpSpPr>
        <p:sp>
          <p:nvSpPr>
            <p:cNvPr id="30" name="Oval 29">
              <a:extLst>
                <a:ext uri="{FF2B5EF4-FFF2-40B4-BE49-F238E27FC236}">
                  <a16:creationId xmlns:a16="http://schemas.microsoft.com/office/drawing/2014/main" id="{86455EA6-51D0-08C7-4316-A7F63B56BC17}"/>
                </a:ext>
              </a:extLst>
            </p:cNvPr>
            <p:cNvSpPr/>
            <p:nvPr/>
          </p:nvSpPr>
          <p:spPr>
            <a:xfrm>
              <a:off x="8215164" y="6020592"/>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31" name="Graphic 30" descr="Plant With Roots with solid fill">
              <a:extLst>
                <a:ext uri="{FF2B5EF4-FFF2-40B4-BE49-F238E27FC236}">
                  <a16:creationId xmlns:a16="http://schemas.microsoft.com/office/drawing/2014/main" id="{68AA0623-DBC9-3017-45E7-F0609186FA2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233315" y="6034054"/>
              <a:ext cx="722038" cy="722038"/>
            </a:xfrm>
            <a:prstGeom prst="rect">
              <a:avLst/>
            </a:prstGeom>
          </p:spPr>
        </p:pic>
      </p:grpSp>
      <p:sp>
        <p:nvSpPr>
          <p:cNvPr id="7" name="TextBox 6">
            <a:extLst>
              <a:ext uri="{FF2B5EF4-FFF2-40B4-BE49-F238E27FC236}">
                <a16:creationId xmlns:a16="http://schemas.microsoft.com/office/drawing/2014/main" id="{D6B6B61C-4D82-5A4E-9BD9-D9A23B16D0E1}"/>
              </a:ext>
            </a:extLst>
          </p:cNvPr>
          <p:cNvSpPr txBox="1"/>
          <p:nvPr/>
        </p:nvSpPr>
        <p:spPr>
          <a:xfrm>
            <a:off x="4957372" y="5418796"/>
            <a:ext cx="2160000" cy="1107996"/>
          </a:xfrm>
          <a:prstGeom prst="rect">
            <a:avLst/>
          </a:prstGeom>
          <a:noFill/>
        </p:spPr>
        <p:txBody>
          <a:bodyPr wrap="square">
            <a:spAutoFit/>
          </a:bodyPr>
          <a:lstStyle/>
          <a:p>
            <a:pPr marL="0" lvl="1" algn="l" defTabSz="488950">
              <a:spcBef>
                <a:spcPct val="0"/>
              </a:spcBef>
              <a:spcAft>
                <a:spcPct val="15000"/>
              </a:spcAft>
            </a:pPr>
            <a:r>
              <a:rPr lang="en-GB" sz="1100" b="1" i="1" kern="1200"/>
              <a:t>Outcome</a:t>
            </a:r>
            <a:r>
              <a:rPr lang="en-GB" sz="1100" i="1" kern="1200"/>
              <a:t>:</a:t>
            </a:r>
            <a:r>
              <a:rPr lang="en-GB" sz="1100" kern="1200"/>
              <a:t> Neighbourhood health commissioning models designed and implemented locally, with measurable improvements in access, quality and outcomes.</a:t>
            </a:r>
          </a:p>
        </p:txBody>
      </p:sp>
      <p:sp>
        <p:nvSpPr>
          <p:cNvPr id="44" name="TextBox 43">
            <a:extLst>
              <a:ext uri="{FF2B5EF4-FFF2-40B4-BE49-F238E27FC236}">
                <a16:creationId xmlns:a16="http://schemas.microsoft.com/office/drawing/2014/main" id="{6FA02D12-D6C2-77BF-545A-4413BF9798B2}"/>
              </a:ext>
            </a:extLst>
          </p:cNvPr>
          <p:cNvSpPr txBox="1"/>
          <p:nvPr/>
        </p:nvSpPr>
        <p:spPr>
          <a:xfrm>
            <a:off x="4957372" y="3984233"/>
            <a:ext cx="2160000" cy="1446550"/>
          </a:xfrm>
          <a:prstGeom prst="rect">
            <a:avLst/>
          </a:prstGeom>
          <a:noFill/>
        </p:spPr>
        <p:txBody>
          <a:bodyPr wrap="square">
            <a:spAutoFit/>
          </a:bodyPr>
          <a:lstStyle/>
          <a:p>
            <a:pPr marL="0" lvl="1" algn="l" defTabSz="488950">
              <a:spcBef>
                <a:spcPct val="0"/>
              </a:spcBef>
              <a:spcAft>
                <a:spcPct val="15000"/>
              </a:spcAft>
            </a:pPr>
            <a:r>
              <a:rPr lang="en-GB" sz="1100" b="1" i="1" kern="1200"/>
              <a:t>What's on offer</a:t>
            </a:r>
            <a:r>
              <a:rPr lang="en-GB" sz="1100" i="1" kern="1200"/>
              <a:t>:</a:t>
            </a:r>
            <a:r>
              <a:rPr lang="en-GB" sz="1100" kern="1200"/>
              <a:t> Six structured phases from population insight to evaluation; analytical and commercial support embedded throughout; three staggered waves enabling peer learning across cohorts.</a:t>
            </a:r>
          </a:p>
        </p:txBody>
      </p:sp>
      <p:sp>
        <p:nvSpPr>
          <p:cNvPr id="16" name="Rectangle: Rounded Corners 15">
            <a:extLst>
              <a:ext uri="{FF2B5EF4-FFF2-40B4-BE49-F238E27FC236}">
                <a16:creationId xmlns:a16="http://schemas.microsoft.com/office/drawing/2014/main" id="{410F0093-89FA-3F67-DA99-A257F644EB79}"/>
              </a:ext>
            </a:extLst>
          </p:cNvPr>
          <p:cNvSpPr/>
          <p:nvPr/>
        </p:nvSpPr>
        <p:spPr>
          <a:xfrm>
            <a:off x="7262023" y="1736152"/>
            <a:ext cx="2248548" cy="4948112"/>
          </a:xfrm>
          <a:prstGeom prst="roundRect">
            <a:avLst/>
          </a:prstGeom>
          <a:solidFill>
            <a:schemeClr val="accent1">
              <a:lumMod val="20000"/>
              <a:lumOff val="80000"/>
            </a:schemeClr>
          </a:solidFill>
          <a:ln w="28575">
            <a:solidFill>
              <a:schemeClr val="accent1"/>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006" tIns="14669" rIns="311669" bIns="14669" numCol="1" spcCol="1270" anchor="t" anchorCtr="0">
            <a:noAutofit/>
          </a:bodyPr>
          <a:lstStyle/>
          <a:p>
            <a:pPr lvl="0" algn="ctr" defTabSz="488950">
              <a:lnSpc>
                <a:spcPct val="90000"/>
              </a:lnSpc>
              <a:spcBef>
                <a:spcPct val="0"/>
              </a:spcBef>
              <a:spcAft>
                <a:spcPct val="35000"/>
              </a:spcAft>
            </a:pPr>
            <a:r>
              <a:rPr lang="en-GB" sz="1400" b="1" kern="1200"/>
              <a:t>Intelligence, Outcomes &amp; Evaluation</a:t>
            </a:r>
            <a:r>
              <a:rPr lang="en-GB" sz="1400" kern="1200"/>
              <a:t> </a:t>
            </a:r>
          </a:p>
        </p:txBody>
      </p:sp>
      <p:sp>
        <p:nvSpPr>
          <p:cNvPr id="17" name="Free-form: Shape 16">
            <a:extLst>
              <a:ext uri="{FF2B5EF4-FFF2-40B4-BE49-F238E27FC236}">
                <a16:creationId xmlns:a16="http://schemas.microsoft.com/office/drawing/2014/main" id="{CB8DD9BA-1A1E-DFE9-8A2C-39E5A52CFE20}"/>
              </a:ext>
            </a:extLst>
          </p:cNvPr>
          <p:cNvSpPr/>
          <p:nvPr/>
        </p:nvSpPr>
        <p:spPr>
          <a:xfrm>
            <a:off x="7306297" y="2565897"/>
            <a:ext cx="2160000" cy="1037494"/>
          </a:xfrm>
          <a:custGeom>
            <a:avLst/>
            <a:gdLst>
              <a:gd name="csX0" fmla="*/ 0 w 1912246"/>
              <a:gd name="csY0" fmla="*/ 0 h 3552978"/>
              <a:gd name="csX1" fmla="*/ 1912246 w 1912246"/>
              <a:gd name="csY1" fmla="*/ 0 h 3552978"/>
              <a:gd name="csX2" fmla="*/ 1912246 w 1912246"/>
              <a:gd name="csY2" fmla="*/ 3552978 h 3552978"/>
              <a:gd name="csX3" fmla="*/ 0 w 1912246"/>
              <a:gd name="csY3" fmla="*/ 3552978 h 3552978"/>
              <a:gd name="csX4" fmla="*/ 0 w 1912246"/>
              <a:gd name="csY4" fmla="*/ 0 h 3552978"/>
            </a:gdLst>
            <a:ahLst/>
            <a:cxnLst>
              <a:cxn ang="0">
                <a:pos x="csX0" y="csY0"/>
              </a:cxn>
              <a:cxn ang="0">
                <a:pos x="csX1" y="csY1"/>
              </a:cxn>
              <a:cxn ang="0">
                <a:pos x="csX2" y="csY2"/>
              </a:cxn>
              <a:cxn ang="0">
                <a:pos x="csX3" y="csY3"/>
              </a:cxn>
              <a:cxn ang="0">
                <a:pos x="csX4" y="csY4"/>
              </a:cxn>
            </a:cxnLst>
            <a:rect l="l" t="t" r="r" b="b"/>
            <a:pathLst>
              <a:path w="1912246" h="3552978">
                <a:moveTo>
                  <a:pt x="0" y="0"/>
                </a:moveTo>
                <a:lnTo>
                  <a:pt x="1912246" y="0"/>
                </a:lnTo>
                <a:lnTo>
                  <a:pt x="1912246" y="3552978"/>
                </a:lnTo>
                <a:lnTo>
                  <a:pt x="0" y="3552978"/>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000" tIns="0" rIns="90000" bIns="0" numCol="1" spcCol="1270" anchor="t" anchorCtr="0">
            <a:noAutofit/>
          </a:bodyPr>
          <a:lstStyle/>
          <a:p>
            <a:pPr marL="0" lvl="1" algn="l" defTabSz="488950">
              <a:spcBef>
                <a:spcPct val="0"/>
              </a:spcBef>
              <a:spcAft>
                <a:spcPct val="15000"/>
              </a:spcAft>
            </a:pPr>
            <a:r>
              <a:rPr lang="en-GB" sz="1100" b="1" kern="1200" dirty="0"/>
              <a:t>Developing the analytical infrastructure </a:t>
            </a:r>
            <a:r>
              <a:rPr lang="en-GB" sz="1100" kern="1200" dirty="0"/>
              <a:t>ICBs need to commission on evidence. Delivered through the Commissioning Intelligence Centre.</a:t>
            </a:r>
          </a:p>
        </p:txBody>
      </p:sp>
      <p:grpSp>
        <p:nvGrpSpPr>
          <p:cNvPr id="32" name="Group 31">
            <a:extLst>
              <a:ext uri="{FF2B5EF4-FFF2-40B4-BE49-F238E27FC236}">
                <a16:creationId xmlns:a16="http://schemas.microsoft.com/office/drawing/2014/main" id="{DC423952-AE20-4DFB-F63E-E5407FE8CFA4}"/>
              </a:ext>
            </a:extLst>
          </p:cNvPr>
          <p:cNvGrpSpPr/>
          <p:nvPr/>
        </p:nvGrpSpPr>
        <p:grpSpPr>
          <a:xfrm>
            <a:off x="9139830" y="1612990"/>
            <a:ext cx="444056" cy="444056"/>
            <a:chOff x="4148357" y="6036032"/>
            <a:chExt cx="758341" cy="758341"/>
          </a:xfrm>
          <a:effectLst>
            <a:outerShdw blurRad="50800" dist="38100" dir="2700000" algn="tl" rotWithShape="0">
              <a:prstClr val="black">
                <a:alpha val="40000"/>
              </a:prstClr>
            </a:outerShdw>
          </a:effectLst>
        </p:grpSpPr>
        <p:sp>
          <p:nvSpPr>
            <p:cNvPr id="33" name="Oval 32">
              <a:extLst>
                <a:ext uri="{FF2B5EF4-FFF2-40B4-BE49-F238E27FC236}">
                  <a16:creationId xmlns:a16="http://schemas.microsoft.com/office/drawing/2014/main" id="{3FCD6B55-EDE5-CA96-FB8B-B40C8EEBA2EE}"/>
                </a:ext>
              </a:extLst>
            </p:cNvPr>
            <p:cNvSpPr/>
            <p:nvPr/>
          </p:nvSpPr>
          <p:spPr>
            <a:xfrm>
              <a:off x="4148357" y="6036032"/>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34" name="Graphic 33" descr="Artificial Intelligence with solid fill">
              <a:extLst>
                <a:ext uri="{FF2B5EF4-FFF2-40B4-BE49-F238E27FC236}">
                  <a16:creationId xmlns:a16="http://schemas.microsoft.com/office/drawing/2014/main" id="{1E01EDA0-E67B-4E95-3A0B-8D88282A399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166508" y="6051169"/>
              <a:ext cx="722038" cy="722038"/>
            </a:xfrm>
            <a:prstGeom prst="rect">
              <a:avLst/>
            </a:prstGeom>
          </p:spPr>
        </p:pic>
      </p:grpSp>
      <p:sp>
        <p:nvSpPr>
          <p:cNvPr id="41" name="TextBox 40">
            <a:extLst>
              <a:ext uri="{FF2B5EF4-FFF2-40B4-BE49-F238E27FC236}">
                <a16:creationId xmlns:a16="http://schemas.microsoft.com/office/drawing/2014/main" id="{0AB046B6-0FDD-0E4E-C377-472E5AE06741}"/>
              </a:ext>
            </a:extLst>
          </p:cNvPr>
          <p:cNvSpPr txBox="1"/>
          <p:nvPr/>
        </p:nvSpPr>
        <p:spPr>
          <a:xfrm>
            <a:off x="7306297" y="5418796"/>
            <a:ext cx="2160000" cy="1107996"/>
          </a:xfrm>
          <a:prstGeom prst="rect">
            <a:avLst/>
          </a:prstGeom>
          <a:noFill/>
        </p:spPr>
        <p:txBody>
          <a:bodyPr wrap="square">
            <a:noAutofit/>
          </a:bodyPr>
          <a:lstStyle/>
          <a:p>
            <a:pPr marL="0" lvl="1" algn="l" defTabSz="488950">
              <a:spcBef>
                <a:spcPct val="0"/>
              </a:spcBef>
              <a:spcAft>
                <a:spcPct val="15000"/>
              </a:spcAft>
            </a:pPr>
            <a:r>
              <a:rPr lang="en-GB" sz="1100" b="1" i="1" kern="1200"/>
              <a:t>Outcome</a:t>
            </a:r>
            <a:r>
              <a:rPr lang="en-GB" sz="1100" i="1" kern="1200"/>
              <a:t>:</a:t>
            </a:r>
            <a:r>
              <a:rPr lang="en-GB" sz="1100" kern="1200"/>
              <a:t> Faster, higher-quality commissioning decisions powered by accessible analytics, reducing variation and strengthening the evidence base for change.</a:t>
            </a:r>
          </a:p>
        </p:txBody>
      </p:sp>
      <p:sp>
        <p:nvSpPr>
          <p:cNvPr id="46" name="TextBox 45">
            <a:extLst>
              <a:ext uri="{FF2B5EF4-FFF2-40B4-BE49-F238E27FC236}">
                <a16:creationId xmlns:a16="http://schemas.microsoft.com/office/drawing/2014/main" id="{F50589C6-5ABB-E380-62DE-1E785434EFAB}"/>
              </a:ext>
            </a:extLst>
          </p:cNvPr>
          <p:cNvSpPr txBox="1"/>
          <p:nvPr/>
        </p:nvSpPr>
        <p:spPr>
          <a:xfrm>
            <a:off x="7306297" y="3984233"/>
            <a:ext cx="2160000" cy="1446550"/>
          </a:xfrm>
          <a:prstGeom prst="rect">
            <a:avLst/>
          </a:prstGeom>
          <a:noFill/>
        </p:spPr>
        <p:txBody>
          <a:bodyPr wrap="square">
            <a:spAutoFit/>
          </a:bodyPr>
          <a:lstStyle/>
          <a:p>
            <a:pPr marL="0" lvl="1" algn="l" defTabSz="488950">
              <a:spcBef>
                <a:spcPct val="0"/>
              </a:spcBef>
              <a:spcAft>
                <a:spcPct val="15000"/>
              </a:spcAft>
            </a:pPr>
            <a:r>
              <a:rPr lang="en-GB" sz="1100" b="1" i="1" kern="1200"/>
              <a:t>What's on offer</a:t>
            </a:r>
            <a:r>
              <a:rPr lang="en-GB" sz="1100" i="1" kern="1200"/>
              <a:t>:</a:t>
            </a:r>
            <a:r>
              <a:rPr lang="en-GB" sz="1100" kern="1200"/>
              <a:t> Intelligence function assessment and individual development roadmaps; analytical skills training; FDP Strategic Commissioning Tool support; Neighbourhood Health Index (from September 2026).</a:t>
            </a:r>
          </a:p>
        </p:txBody>
      </p:sp>
      <p:sp>
        <p:nvSpPr>
          <p:cNvPr id="18" name="Rectangle: Rounded Corners 17">
            <a:extLst>
              <a:ext uri="{FF2B5EF4-FFF2-40B4-BE49-F238E27FC236}">
                <a16:creationId xmlns:a16="http://schemas.microsoft.com/office/drawing/2014/main" id="{019F3FC8-F6FE-E8DD-60E5-F14F6E29B852}"/>
              </a:ext>
            </a:extLst>
          </p:cNvPr>
          <p:cNvSpPr/>
          <p:nvPr/>
        </p:nvSpPr>
        <p:spPr>
          <a:xfrm>
            <a:off x="9613292" y="1736152"/>
            <a:ext cx="2248548" cy="4948112"/>
          </a:xfrm>
          <a:prstGeom prst="roundRect">
            <a:avLst/>
          </a:prstGeom>
          <a:solidFill>
            <a:schemeClr val="tx1">
              <a:lumMod val="10000"/>
              <a:lumOff val="90000"/>
            </a:schemeClr>
          </a:solidFill>
          <a:ln w="28575">
            <a:solidFill>
              <a:schemeClr val="tx1">
                <a:lumMod val="90000"/>
                <a:lumOff val="1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41006" tIns="14669" rIns="311669" bIns="14669" numCol="1" spcCol="1270" anchor="t" anchorCtr="0">
            <a:noAutofit/>
          </a:bodyPr>
          <a:lstStyle/>
          <a:p>
            <a:pPr lvl="0" algn="ctr" defTabSz="488950">
              <a:lnSpc>
                <a:spcPct val="90000"/>
              </a:lnSpc>
              <a:spcBef>
                <a:spcPct val="0"/>
              </a:spcBef>
              <a:spcAft>
                <a:spcPct val="35000"/>
              </a:spcAft>
            </a:pPr>
            <a:r>
              <a:rPr lang="en-GB" sz="1400" b="1" kern="1200"/>
              <a:t>Policy, Partnerships &amp; Service Models</a:t>
            </a:r>
            <a:r>
              <a:rPr lang="en-GB" sz="1400" kern="1200"/>
              <a:t> </a:t>
            </a:r>
          </a:p>
        </p:txBody>
      </p:sp>
      <p:sp>
        <p:nvSpPr>
          <p:cNvPr id="19" name="Free-form: Shape 18">
            <a:extLst>
              <a:ext uri="{FF2B5EF4-FFF2-40B4-BE49-F238E27FC236}">
                <a16:creationId xmlns:a16="http://schemas.microsoft.com/office/drawing/2014/main" id="{15D2F871-0137-9E6F-B91B-95C1A8EACB73}"/>
              </a:ext>
            </a:extLst>
          </p:cNvPr>
          <p:cNvSpPr/>
          <p:nvPr/>
        </p:nvSpPr>
        <p:spPr>
          <a:xfrm>
            <a:off x="9657566" y="2565897"/>
            <a:ext cx="2160000" cy="1216398"/>
          </a:xfrm>
          <a:custGeom>
            <a:avLst/>
            <a:gdLst>
              <a:gd name="csX0" fmla="*/ 0 w 1912246"/>
              <a:gd name="csY0" fmla="*/ 0 h 3552978"/>
              <a:gd name="csX1" fmla="*/ 1912246 w 1912246"/>
              <a:gd name="csY1" fmla="*/ 0 h 3552978"/>
              <a:gd name="csX2" fmla="*/ 1912246 w 1912246"/>
              <a:gd name="csY2" fmla="*/ 3552978 h 3552978"/>
              <a:gd name="csX3" fmla="*/ 0 w 1912246"/>
              <a:gd name="csY3" fmla="*/ 3552978 h 3552978"/>
              <a:gd name="csX4" fmla="*/ 0 w 1912246"/>
              <a:gd name="csY4" fmla="*/ 0 h 3552978"/>
            </a:gdLst>
            <a:ahLst/>
            <a:cxnLst>
              <a:cxn ang="0">
                <a:pos x="csX0" y="csY0"/>
              </a:cxn>
              <a:cxn ang="0">
                <a:pos x="csX1" y="csY1"/>
              </a:cxn>
              <a:cxn ang="0">
                <a:pos x="csX2" y="csY2"/>
              </a:cxn>
              <a:cxn ang="0">
                <a:pos x="csX3" y="csY3"/>
              </a:cxn>
              <a:cxn ang="0">
                <a:pos x="csX4" y="csY4"/>
              </a:cxn>
            </a:cxnLst>
            <a:rect l="l" t="t" r="r" b="b"/>
            <a:pathLst>
              <a:path w="1912246" h="3552978">
                <a:moveTo>
                  <a:pt x="0" y="0"/>
                </a:moveTo>
                <a:lnTo>
                  <a:pt x="1912246" y="0"/>
                </a:lnTo>
                <a:lnTo>
                  <a:pt x="1912246" y="3552978"/>
                </a:lnTo>
                <a:lnTo>
                  <a:pt x="0" y="3552978"/>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000" tIns="0" rIns="90000" bIns="0" numCol="1" spcCol="1270" anchor="t" anchorCtr="0">
            <a:noAutofit/>
          </a:bodyPr>
          <a:lstStyle/>
          <a:p>
            <a:pPr marL="0" lvl="1" algn="l" defTabSz="488950">
              <a:spcBef>
                <a:spcPct val="0"/>
              </a:spcBef>
              <a:spcAft>
                <a:spcPct val="15000"/>
              </a:spcAft>
            </a:pPr>
            <a:r>
              <a:rPr lang="en-GB" sz="1100" b="1" kern="1200" dirty="0"/>
              <a:t>Supporting ICBs to understand and apply emerging national policy</a:t>
            </a:r>
            <a:r>
              <a:rPr lang="en-GB" sz="1100" kern="1200" dirty="0"/>
              <a:t>, including Modern Service Frameworks and new provider models (IHOs, MNPs, SNPs), in their local commissioning and contracting.</a:t>
            </a:r>
          </a:p>
          <a:p>
            <a:pPr marL="0" lvl="1" algn="l" defTabSz="488950">
              <a:spcBef>
                <a:spcPct val="0"/>
              </a:spcBef>
              <a:spcAft>
                <a:spcPct val="15000"/>
              </a:spcAft>
            </a:pPr>
            <a:endParaRPr lang="en-GB" sz="1100" kern="1200" dirty="0"/>
          </a:p>
          <a:p>
            <a:pPr marL="0" lvl="1" algn="l" defTabSz="488950">
              <a:spcBef>
                <a:spcPct val="0"/>
              </a:spcBef>
              <a:spcAft>
                <a:spcPct val="15000"/>
              </a:spcAft>
            </a:pPr>
            <a:endParaRPr lang="en-GB" sz="1100" kern="1200" dirty="0"/>
          </a:p>
        </p:txBody>
      </p:sp>
      <p:grpSp>
        <p:nvGrpSpPr>
          <p:cNvPr id="38" name="Group 37">
            <a:extLst>
              <a:ext uri="{FF2B5EF4-FFF2-40B4-BE49-F238E27FC236}">
                <a16:creationId xmlns:a16="http://schemas.microsoft.com/office/drawing/2014/main" id="{97085988-061E-D1F3-0115-491F4E8CC726}"/>
              </a:ext>
            </a:extLst>
          </p:cNvPr>
          <p:cNvGrpSpPr/>
          <p:nvPr/>
        </p:nvGrpSpPr>
        <p:grpSpPr>
          <a:xfrm>
            <a:off x="11506332" y="1612990"/>
            <a:ext cx="444056" cy="444056"/>
            <a:chOff x="4148357" y="6036032"/>
            <a:chExt cx="758341" cy="758341"/>
          </a:xfrm>
          <a:effectLst>
            <a:outerShdw blurRad="50800" dist="38100" dir="2700000" algn="tl" rotWithShape="0">
              <a:prstClr val="black">
                <a:alpha val="40000"/>
              </a:prstClr>
            </a:outerShdw>
          </a:effectLst>
        </p:grpSpPr>
        <p:sp>
          <p:nvSpPr>
            <p:cNvPr id="39" name="Oval 38">
              <a:extLst>
                <a:ext uri="{FF2B5EF4-FFF2-40B4-BE49-F238E27FC236}">
                  <a16:creationId xmlns:a16="http://schemas.microsoft.com/office/drawing/2014/main" id="{F0EF373D-D767-32D1-4D97-8F96A9A7AE47}"/>
                </a:ext>
              </a:extLst>
            </p:cNvPr>
            <p:cNvSpPr/>
            <p:nvPr/>
          </p:nvSpPr>
          <p:spPr>
            <a:xfrm>
              <a:off x="4148357" y="6036032"/>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40" name="Graphic 39" descr="Boardroom with solid fill">
              <a:extLst>
                <a:ext uri="{FF2B5EF4-FFF2-40B4-BE49-F238E27FC236}">
                  <a16:creationId xmlns:a16="http://schemas.microsoft.com/office/drawing/2014/main" id="{CFE2E8B1-3805-8DF3-61E7-CD8964507A8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166509" y="6051170"/>
              <a:ext cx="722037" cy="722037"/>
            </a:xfrm>
            <a:prstGeom prst="rect">
              <a:avLst/>
            </a:prstGeom>
          </p:spPr>
        </p:pic>
      </p:grpSp>
      <p:sp>
        <p:nvSpPr>
          <p:cNvPr id="43" name="TextBox 42">
            <a:extLst>
              <a:ext uri="{FF2B5EF4-FFF2-40B4-BE49-F238E27FC236}">
                <a16:creationId xmlns:a16="http://schemas.microsoft.com/office/drawing/2014/main" id="{61FBD9B8-141C-3297-38FF-DA8480DC05F4}"/>
              </a:ext>
            </a:extLst>
          </p:cNvPr>
          <p:cNvSpPr txBox="1"/>
          <p:nvPr/>
        </p:nvSpPr>
        <p:spPr>
          <a:xfrm>
            <a:off x="9657566" y="5418796"/>
            <a:ext cx="2160000" cy="1006944"/>
          </a:xfrm>
          <a:prstGeom prst="rect">
            <a:avLst/>
          </a:prstGeom>
          <a:noFill/>
        </p:spPr>
        <p:txBody>
          <a:bodyPr wrap="square">
            <a:noAutofit/>
          </a:bodyPr>
          <a:lstStyle/>
          <a:p>
            <a:pPr marL="0" lvl="1" algn="l" defTabSz="488950">
              <a:spcBef>
                <a:spcPct val="0"/>
              </a:spcBef>
              <a:spcAft>
                <a:spcPct val="15000"/>
              </a:spcAft>
            </a:pPr>
            <a:r>
              <a:rPr lang="en-GB" sz="1100" b="1" i="1" kern="1200"/>
              <a:t>Outcome</a:t>
            </a:r>
            <a:r>
              <a:rPr lang="en-GB" sz="1100" i="1" kern="1200"/>
              <a:t>: </a:t>
            </a:r>
            <a:r>
              <a:rPr lang="en-GB" sz="1100" kern="1200"/>
              <a:t>Specific programme offers are being co-designed with ICBs and will be confirmed as the IHO model and Modern Service Frameworks develop.</a:t>
            </a:r>
          </a:p>
        </p:txBody>
      </p:sp>
      <p:sp>
        <p:nvSpPr>
          <p:cNvPr id="48" name="TextBox 47">
            <a:extLst>
              <a:ext uri="{FF2B5EF4-FFF2-40B4-BE49-F238E27FC236}">
                <a16:creationId xmlns:a16="http://schemas.microsoft.com/office/drawing/2014/main" id="{0308A5BB-B1B1-C950-138A-5571595B359F}"/>
              </a:ext>
            </a:extLst>
          </p:cNvPr>
          <p:cNvSpPr txBox="1"/>
          <p:nvPr/>
        </p:nvSpPr>
        <p:spPr>
          <a:xfrm>
            <a:off x="9657566" y="3984233"/>
            <a:ext cx="2160000" cy="430887"/>
          </a:xfrm>
          <a:prstGeom prst="rect">
            <a:avLst/>
          </a:prstGeom>
          <a:noFill/>
        </p:spPr>
        <p:txBody>
          <a:bodyPr wrap="square">
            <a:spAutoFit/>
          </a:bodyPr>
          <a:lstStyle/>
          <a:p>
            <a:pPr marL="0" lvl="1" algn="l" defTabSz="488950">
              <a:spcBef>
                <a:spcPct val="0"/>
              </a:spcBef>
              <a:spcAft>
                <a:spcPct val="15000"/>
              </a:spcAft>
            </a:pPr>
            <a:r>
              <a:rPr lang="en-GB" sz="1100" b="1" i="1" kern="1200"/>
              <a:t>What's on offer</a:t>
            </a:r>
            <a:r>
              <a:rPr lang="en-GB" sz="1100" i="1" kern="1200"/>
              <a:t>:</a:t>
            </a:r>
            <a:r>
              <a:rPr lang="en-GB" sz="1100" kern="1200"/>
              <a:t> Modern Service Framework orientation materials; local government and VCSE partnership offer; IHO/MNP/SNP commissioning support; joint-commissioning case studies.</a:t>
            </a:r>
          </a:p>
        </p:txBody>
      </p:sp>
    </p:spTree>
    <p:extLst>
      <p:ext uri="{BB962C8B-B14F-4D97-AF65-F5344CB8AC3E}">
        <p14:creationId xmlns:p14="http://schemas.microsoft.com/office/powerpoint/2010/main" val="2562626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52F7C86-FF4E-0896-2A25-F463AF337DD6}"/>
              </a:ext>
            </a:extLst>
          </p:cNvPr>
          <p:cNvSpPr>
            <a:spLocks noGrp="1"/>
          </p:cNvSpPr>
          <p:nvPr>
            <p:ph type="body" sz="quarter" idx="13"/>
          </p:nvPr>
        </p:nvSpPr>
        <p:spPr>
          <a:xfrm>
            <a:off x="337995" y="752060"/>
            <a:ext cx="11050700" cy="462017"/>
          </a:xfrm>
        </p:spPr>
        <p:txBody>
          <a:bodyPr/>
          <a:lstStyle/>
          <a:p>
            <a:r>
              <a:rPr lang="en-GB" sz="1600"/>
              <a:t>From 10 June 2026 you can start straight away:</a:t>
            </a:r>
          </a:p>
          <a:p>
            <a:endParaRPr lang="en-GB" sz="1600"/>
          </a:p>
        </p:txBody>
      </p:sp>
      <p:sp>
        <p:nvSpPr>
          <p:cNvPr id="5" name="Title 3">
            <a:extLst>
              <a:ext uri="{FF2B5EF4-FFF2-40B4-BE49-F238E27FC236}">
                <a16:creationId xmlns:a16="http://schemas.microsoft.com/office/drawing/2014/main" id="{561B5B1F-F791-4D97-4590-D38B63FC8A0B}"/>
              </a:ext>
            </a:extLst>
          </p:cNvPr>
          <p:cNvSpPr>
            <a:spLocks noGrp="1"/>
          </p:cNvSpPr>
          <p:nvPr>
            <p:ph type="title"/>
          </p:nvPr>
        </p:nvSpPr>
        <p:spPr>
          <a:xfrm>
            <a:off x="337995" y="123444"/>
            <a:ext cx="11404600" cy="865188"/>
          </a:xfrm>
        </p:spPr>
        <p:txBody>
          <a:bodyPr/>
          <a:lstStyle/>
          <a:p>
            <a:r>
              <a:rPr lang="en-US"/>
              <a:t>What’s on offer</a:t>
            </a:r>
            <a:endParaRPr lang="en-US">
              <a:highlight>
                <a:srgbClr val="FFFF00"/>
              </a:highlight>
            </a:endParaRPr>
          </a:p>
        </p:txBody>
      </p:sp>
      <p:sp>
        <p:nvSpPr>
          <p:cNvPr id="10" name="Rectangle 9">
            <a:extLst>
              <a:ext uri="{FF2B5EF4-FFF2-40B4-BE49-F238E27FC236}">
                <a16:creationId xmlns:a16="http://schemas.microsoft.com/office/drawing/2014/main" id="{99598FB6-29F5-36C8-F732-48ACBFA0A006}"/>
              </a:ext>
            </a:extLst>
          </p:cNvPr>
          <p:cNvSpPr/>
          <p:nvPr/>
        </p:nvSpPr>
        <p:spPr>
          <a:xfrm>
            <a:off x="790575" y="1591263"/>
            <a:ext cx="10220325" cy="963891"/>
          </a:xfrm>
          <a:prstGeom prst="rect">
            <a:avLst/>
          </a:prstGeom>
          <a:noFill/>
          <a:ln w="3810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GB" sz="1100" b="1">
                <a:solidFill>
                  <a:srgbClr val="444444"/>
                </a:solidFill>
                <a:latin typeface="+mj-lt"/>
              </a:rPr>
              <a:t>Your go-to space for strategic commissioning.</a:t>
            </a:r>
          </a:p>
          <a:p>
            <a:pPr algn="ctr" fontAlgn="base"/>
            <a:r>
              <a:rPr lang="en-GB" sz="1100">
                <a:solidFill>
                  <a:srgbClr val="444444"/>
                </a:solidFill>
                <a:latin typeface="+mj-lt"/>
              </a:rPr>
              <a:t>Bringing together high‑quality learning, practical tools and real‑world insight in one place. This platform supports commissioners at every level to build the confidence, capability and behaviours needed to improve population health and embed value‑based care. </a:t>
            </a:r>
          </a:p>
          <a:p>
            <a:pPr algn="ctr" fontAlgn="base"/>
            <a:r>
              <a:rPr lang="en-GB" sz="1100">
                <a:solidFill>
                  <a:srgbClr val="444444"/>
                </a:solidFill>
                <a:latin typeface="+mj-lt"/>
              </a:rPr>
              <a:t>Start here, connect with peers, build capability that lasts.</a:t>
            </a:r>
          </a:p>
        </p:txBody>
      </p:sp>
      <p:sp>
        <p:nvSpPr>
          <p:cNvPr id="24" name="TextBox 23">
            <a:extLst>
              <a:ext uri="{FF2B5EF4-FFF2-40B4-BE49-F238E27FC236}">
                <a16:creationId xmlns:a16="http://schemas.microsoft.com/office/drawing/2014/main" id="{1BA21547-FE55-F8AD-E882-8153139B93CE}"/>
              </a:ext>
            </a:extLst>
          </p:cNvPr>
          <p:cNvSpPr txBox="1"/>
          <p:nvPr/>
        </p:nvSpPr>
        <p:spPr>
          <a:xfrm>
            <a:off x="790574" y="1183471"/>
            <a:ext cx="10220325" cy="444307"/>
          </a:xfrm>
          <a:prstGeom prst="rect">
            <a:avLst/>
          </a:prstGeom>
          <a:solidFill>
            <a:schemeClr val="accent4">
              <a:lumMod val="50000"/>
            </a:schemeClr>
          </a:solidFill>
          <a:ln w="38100">
            <a:solidFill>
              <a:srgbClr val="208CA2"/>
            </a:solidFill>
            <a:miter lim="800000"/>
          </a:ln>
        </p:spPr>
        <p:txBody>
          <a:bodyPr wrap="square" lIns="72000" tIns="72000" rIns="72000" bIns="72000" anchor="ctr">
            <a:noAutofit/>
          </a:bodyPr>
          <a:lstStyle/>
          <a:p>
            <a:pPr algn="ctr"/>
            <a:r>
              <a:rPr lang="en-GB" sz="1600" b="1">
                <a:solidFill>
                  <a:schemeClr val="bg1"/>
                </a:solidFill>
              </a:rPr>
              <a:t>Register for </a:t>
            </a:r>
            <a:r>
              <a:rPr lang="en-GB" sz="1600" b="1">
                <a:solidFill>
                  <a:schemeClr val="bg1"/>
                </a:solidFill>
                <a:hlinkClick r:id="rId3">
                  <a:extLst>
                    <a:ext uri="{A12FA001-AC4F-418D-AE19-62706E023703}">
                      <ahyp:hlinkClr xmlns:ahyp="http://schemas.microsoft.com/office/drawing/2018/hyperlinkcolor" val="tx"/>
                    </a:ext>
                  </a:extLst>
                </a:hlinkClick>
              </a:rPr>
              <a:t>The Commissioning Academy </a:t>
            </a:r>
            <a:endParaRPr lang="en-GB" sz="1600" i="1" noProof="0">
              <a:solidFill>
                <a:schemeClr val="bg1"/>
              </a:solidFill>
            </a:endParaRPr>
          </a:p>
        </p:txBody>
      </p:sp>
      <p:sp>
        <p:nvSpPr>
          <p:cNvPr id="7" name="Rectangle 6">
            <a:extLst>
              <a:ext uri="{FF2B5EF4-FFF2-40B4-BE49-F238E27FC236}">
                <a16:creationId xmlns:a16="http://schemas.microsoft.com/office/drawing/2014/main" id="{37B5AE28-7D9E-2F03-74E9-156762625C6B}"/>
              </a:ext>
            </a:extLst>
          </p:cNvPr>
          <p:cNvSpPr/>
          <p:nvPr/>
        </p:nvSpPr>
        <p:spPr>
          <a:xfrm>
            <a:off x="790574" y="2780293"/>
            <a:ext cx="10220324" cy="432096"/>
          </a:xfrm>
          <a:prstGeom prst="rect">
            <a:avLst/>
          </a:prstGeom>
          <a:solidFill>
            <a:srgbClr val="B9C7CF"/>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noAutofit/>
          </a:bodyPr>
          <a:lstStyle/>
          <a:p>
            <a:pPr algn="ctr">
              <a:lnSpc>
                <a:spcPct val="114000"/>
              </a:lnSpc>
            </a:pPr>
            <a:r>
              <a:rPr lang="en-GB" sz="1400" b="1" noProof="0">
                <a:solidFill>
                  <a:schemeClr val="tx1"/>
                </a:solidFill>
                <a:effectLst/>
                <a:latin typeface="Arial" panose="020B0604020202020204" pitchFamily="34" charset="0"/>
              </a:rPr>
              <a:t>Universal Support to Professionalise Commissioning</a:t>
            </a:r>
          </a:p>
        </p:txBody>
      </p:sp>
      <p:pic>
        <p:nvPicPr>
          <p:cNvPr id="4" name="Graphic 3" descr="Megaphone1 outline">
            <a:extLst>
              <a:ext uri="{FF2B5EF4-FFF2-40B4-BE49-F238E27FC236}">
                <a16:creationId xmlns:a16="http://schemas.microsoft.com/office/drawing/2014/main" id="{A302C5DA-37E1-2BBC-3CA2-52F8116237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4356" y="1112457"/>
            <a:ext cx="564104" cy="564104"/>
          </a:xfrm>
          <a:prstGeom prst="rect">
            <a:avLst/>
          </a:prstGeom>
        </p:spPr>
      </p:pic>
      <p:pic>
        <p:nvPicPr>
          <p:cNvPr id="15" name="Graphic 14" descr="Megaphone1 outline">
            <a:extLst>
              <a:ext uri="{FF2B5EF4-FFF2-40B4-BE49-F238E27FC236}">
                <a16:creationId xmlns:a16="http://schemas.microsoft.com/office/drawing/2014/main" id="{ABD518CB-859A-B9BC-8EFC-46A3E57975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35122" y="1130159"/>
            <a:ext cx="564104" cy="564104"/>
          </a:xfrm>
          <a:prstGeom prst="rect">
            <a:avLst/>
          </a:prstGeom>
        </p:spPr>
      </p:pic>
      <p:graphicFrame>
        <p:nvGraphicFramePr>
          <p:cNvPr id="6" name="Content Placeholder 4">
            <a:extLst>
              <a:ext uri="{FF2B5EF4-FFF2-40B4-BE49-F238E27FC236}">
                <a16:creationId xmlns:a16="http://schemas.microsoft.com/office/drawing/2014/main" id="{9A286ACC-3B69-D9E4-ED43-CBF1C6C62313}"/>
              </a:ext>
            </a:extLst>
          </p:cNvPr>
          <p:cNvGraphicFramePr>
            <a:graphicFrameLocks noGrp="1"/>
          </p:cNvGraphicFramePr>
          <p:nvPr>
            <p:ph idx="1"/>
            <p:extLst>
              <p:ext uri="{D42A27DB-BD31-4B8C-83A1-F6EECF244321}">
                <p14:modId xmlns:p14="http://schemas.microsoft.com/office/powerpoint/2010/main" val="872091348"/>
              </p:ext>
            </p:extLst>
          </p:nvPr>
        </p:nvGraphicFramePr>
        <p:xfrm>
          <a:off x="790574" y="3357151"/>
          <a:ext cx="10220324" cy="27412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2853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B6AC8E-D0A2-33C4-E627-4C638C57AFD5}"/>
            </a:ext>
          </a:extLst>
        </p:cNvPr>
        <p:cNvGrpSpPr/>
        <p:nvPr/>
      </p:nvGrpSpPr>
      <p:grpSpPr>
        <a:xfrm>
          <a:off x="0" y="0"/>
          <a:ext cx="0" cy="0"/>
          <a:chOff x="0" y="0"/>
          <a:chExt cx="0" cy="0"/>
        </a:xfrm>
      </p:grpSpPr>
      <p:grpSp>
        <p:nvGrpSpPr>
          <p:cNvPr id="59" name="Group 58">
            <a:extLst>
              <a:ext uri="{FF2B5EF4-FFF2-40B4-BE49-F238E27FC236}">
                <a16:creationId xmlns:a16="http://schemas.microsoft.com/office/drawing/2014/main" id="{F25A935E-5259-3CBB-AD2A-FFEA65631D07}"/>
              </a:ext>
            </a:extLst>
          </p:cNvPr>
          <p:cNvGrpSpPr/>
          <p:nvPr/>
        </p:nvGrpSpPr>
        <p:grpSpPr>
          <a:xfrm>
            <a:off x="126954" y="297180"/>
            <a:ext cx="1168893" cy="1152833"/>
            <a:chOff x="4148357" y="6036032"/>
            <a:chExt cx="758341" cy="758341"/>
          </a:xfrm>
          <a:effectLst>
            <a:outerShdw blurRad="50800" dist="38100" dir="2700000" algn="tl" rotWithShape="0">
              <a:prstClr val="black">
                <a:alpha val="40000"/>
              </a:prstClr>
            </a:outerShdw>
          </a:effectLst>
        </p:grpSpPr>
        <p:sp>
          <p:nvSpPr>
            <p:cNvPr id="60" name="Oval 59">
              <a:extLst>
                <a:ext uri="{FF2B5EF4-FFF2-40B4-BE49-F238E27FC236}">
                  <a16:creationId xmlns:a16="http://schemas.microsoft.com/office/drawing/2014/main" id="{674B70B4-3D8D-86A9-989A-168DADC70FCE}"/>
                </a:ext>
              </a:extLst>
            </p:cNvPr>
            <p:cNvSpPr/>
            <p:nvPr/>
          </p:nvSpPr>
          <p:spPr>
            <a:xfrm>
              <a:off x="4148357" y="6036032"/>
              <a:ext cx="758341" cy="758341"/>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1" name="Graphic 60" descr="Artificial Intelligence with solid fill">
              <a:extLst>
                <a:ext uri="{FF2B5EF4-FFF2-40B4-BE49-F238E27FC236}">
                  <a16:creationId xmlns:a16="http://schemas.microsoft.com/office/drawing/2014/main" id="{20C4BF0A-93A2-72AB-CFF5-CA79E4A81A5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166508" y="6051169"/>
              <a:ext cx="722038" cy="722038"/>
            </a:xfrm>
            <a:prstGeom prst="rect">
              <a:avLst/>
            </a:prstGeom>
          </p:spPr>
        </p:pic>
      </p:grpSp>
      <p:sp>
        <p:nvSpPr>
          <p:cNvPr id="62" name="Title 4">
            <a:extLst>
              <a:ext uri="{FF2B5EF4-FFF2-40B4-BE49-F238E27FC236}">
                <a16:creationId xmlns:a16="http://schemas.microsoft.com/office/drawing/2014/main" id="{8FB03B46-AC91-0124-A80E-960DA4321499}"/>
              </a:ext>
            </a:extLst>
          </p:cNvPr>
          <p:cNvSpPr>
            <a:spLocks noGrp="1"/>
          </p:cNvSpPr>
          <p:nvPr>
            <p:ph type="title"/>
          </p:nvPr>
        </p:nvSpPr>
        <p:spPr>
          <a:xfrm>
            <a:off x="1448000" y="297180"/>
            <a:ext cx="9664500" cy="426721"/>
          </a:xfrm>
        </p:spPr>
        <p:txBody>
          <a:bodyPr>
            <a:normAutofit/>
          </a:bodyPr>
          <a:lstStyle/>
          <a:p>
            <a:r>
              <a:rPr lang="en-GB" sz="2200" noProof="0"/>
              <a:t>Commissioning Intelligence Centre</a:t>
            </a:r>
          </a:p>
        </p:txBody>
      </p:sp>
      <p:sp>
        <p:nvSpPr>
          <p:cNvPr id="9" name="Text Placeholder 8">
            <a:extLst>
              <a:ext uri="{FF2B5EF4-FFF2-40B4-BE49-F238E27FC236}">
                <a16:creationId xmlns:a16="http://schemas.microsoft.com/office/drawing/2014/main" id="{BE42FFEF-58DD-5E33-EA37-6A9A4CA57026}"/>
              </a:ext>
            </a:extLst>
          </p:cNvPr>
          <p:cNvSpPr>
            <a:spLocks noGrp="1"/>
          </p:cNvSpPr>
          <p:nvPr>
            <p:ph type="body" sz="quarter" idx="13"/>
          </p:nvPr>
        </p:nvSpPr>
        <p:spPr>
          <a:xfrm>
            <a:off x="1448001" y="754305"/>
            <a:ext cx="10191999" cy="972471"/>
          </a:xfrm>
        </p:spPr>
        <p:txBody>
          <a:bodyPr/>
          <a:lstStyle/>
          <a:p>
            <a:r>
              <a:rPr lang="en-GB" noProof="0"/>
              <a:t>The Commissioning Intelligence Centre is a national support offer that helps ICBs make better, faster commissioning decisions by bringing together data, evidence and specialist expertise that systems may not be able to sustain on their own.</a:t>
            </a:r>
          </a:p>
        </p:txBody>
      </p:sp>
      <p:graphicFrame>
        <p:nvGraphicFramePr>
          <p:cNvPr id="5" name="Diagram 4">
            <a:extLst>
              <a:ext uri="{FF2B5EF4-FFF2-40B4-BE49-F238E27FC236}">
                <a16:creationId xmlns:a16="http://schemas.microsoft.com/office/drawing/2014/main" id="{6CF5450E-2CE8-029B-ED08-12DA9A8AF56B}"/>
              </a:ext>
            </a:extLst>
          </p:cNvPr>
          <p:cNvGraphicFramePr/>
          <p:nvPr>
            <p:extLst>
              <p:ext uri="{D42A27DB-BD31-4B8C-83A1-F6EECF244321}">
                <p14:modId xmlns:p14="http://schemas.microsoft.com/office/powerpoint/2010/main" val="2254106011"/>
              </p:ext>
            </p:extLst>
          </p:nvPr>
        </p:nvGraphicFramePr>
        <p:xfrm>
          <a:off x="552000" y="1757180"/>
          <a:ext cx="11088000" cy="4289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720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1B2D14B-3767-9C00-84BA-AF25AABEC8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2974FA-E665-1489-B7CB-621FAC4F687C}"/>
              </a:ext>
            </a:extLst>
          </p:cNvPr>
          <p:cNvSpPr>
            <a:spLocks noGrp="1"/>
          </p:cNvSpPr>
          <p:nvPr>
            <p:ph type="body" sz="quarter" idx="13"/>
          </p:nvPr>
        </p:nvSpPr>
        <p:spPr>
          <a:xfrm>
            <a:off x="337995" y="837557"/>
            <a:ext cx="11050700" cy="462017"/>
          </a:xfrm>
        </p:spPr>
        <p:txBody>
          <a:bodyPr/>
          <a:lstStyle/>
          <a:p>
            <a:r>
              <a:rPr lang="en-GB" sz="1600"/>
              <a:t>What’s coming next (from Autumn 2026)</a:t>
            </a:r>
          </a:p>
          <a:p>
            <a:endParaRPr lang="en-GB" sz="1600"/>
          </a:p>
        </p:txBody>
      </p:sp>
      <p:sp>
        <p:nvSpPr>
          <p:cNvPr id="5" name="Title 3">
            <a:extLst>
              <a:ext uri="{FF2B5EF4-FFF2-40B4-BE49-F238E27FC236}">
                <a16:creationId xmlns:a16="http://schemas.microsoft.com/office/drawing/2014/main" id="{CA7D9EDE-CBF5-7FD2-3A15-0D298F065EE3}"/>
              </a:ext>
            </a:extLst>
          </p:cNvPr>
          <p:cNvSpPr>
            <a:spLocks noGrp="1"/>
          </p:cNvSpPr>
          <p:nvPr>
            <p:ph type="title"/>
          </p:nvPr>
        </p:nvSpPr>
        <p:spPr>
          <a:xfrm>
            <a:off x="337995" y="123444"/>
            <a:ext cx="11404600" cy="865188"/>
          </a:xfrm>
        </p:spPr>
        <p:txBody>
          <a:bodyPr/>
          <a:lstStyle/>
          <a:p>
            <a:r>
              <a:rPr lang="en-US"/>
              <a:t>What’s on offer</a:t>
            </a:r>
          </a:p>
        </p:txBody>
      </p:sp>
      <p:sp>
        <p:nvSpPr>
          <p:cNvPr id="7" name="Rectangle 6">
            <a:extLst>
              <a:ext uri="{FF2B5EF4-FFF2-40B4-BE49-F238E27FC236}">
                <a16:creationId xmlns:a16="http://schemas.microsoft.com/office/drawing/2014/main" id="{DE8A2F6E-A738-5412-6837-232BD9E03238}"/>
              </a:ext>
            </a:extLst>
          </p:cNvPr>
          <p:cNvSpPr/>
          <p:nvPr/>
        </p:nvSpPr>
        <p:spPr>
          <a:xfrm>
            <a:off x="152400" y="1162050"/>
            <a:ext cx="11563530" cy="469977"/>
          </a:xfrm>
          <a:prstGeom prst="rect">
            <a:avLst/>
          </a:prstGeom>
          <a:solidFill>
            <a:schemeClr val="accent6">
              <a:lumMod val="20000"/>
              <a:lumOff val="80000"/>
            </a:schemeClr>
          </a:solidFill>
          <a:ln w="38100">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noAutofit/>
          </a:bodyPr>
          <a:lstStyle/>
          <a:p>
            <a:pPr algn="ctr">
              <a:lnSpc>
                <a:spcPct val="114000"/>
              </a:lnSpc>
            </a:pPr>
            <a:r>
              <a:rPr lang="en-GB" sz="1600" b="1" noProof="0">
                <a:solidFill>
                  <a:schemeClr val="tx1"/>
                </a:solidFill>
                <a:effectLst/>
                <a:latin typeface="Arial" panose="020B0604020202020204" pitchFamily="34" charset="0"/>
              </a:rPr>
              <a:t>Universal Support to Professionalise Commissioning</a:t>
            </a:r>
          </a:p>
        </p:txBody>
      </p:sp>
      <p:sp>
        <p:nvSpPr>
          <p:cNvPr id="11" name="Rectangle 10">
            <a:extLst>
              <a:ext uri="{FF2B5EF4-FFF2-40B4-BE49-F238E27FC236}">
                <a16:creationId xmlns:a16="http://schemas.microsoft.com/office/drawing/2014/main" id="{238D281D-3A61-1436-0D21-7D4D3A960D97}"/>
              </a:ext>
            </a:extLst>
          </p:cNvPr>
          <p:cNvSpPr/>
          <p:nvPr/>
        </p:nvSpPr>
        <p:spPr>
          <a:xfrm>
            <a:off x="178321" y="1708796"/>
            <a:ext cx="11537609" cy="4615804"/>
          </a:xfrm>
          <a:prstGeom prst="rect">
            <a:avLst/>
          </a:prstGeom>
          <a:noFill/>
          <a:ln w="38100">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noProof="0"/>
          </a:p>
        </p:txBody>
      </p:sp>
      <p:grpSp>
        <p:nvGrpSpPr>
          <p:cNvPr id="52" name="Group 51">
            <a:extLst>
              <a:ext uri="{FF2B5EF4-FFF2-40B4-BE49-F238E27FC236}">
                <a16:creationId xmlns:a16="http://schemas.microsoft.com/office/drawing/2014/main" id="{F0219563-35CE-37D9-94E5-1C09CB278028}"/>
              </a:ext>
            </a:extLst>
          </p:cNvPr>
          <p:cNvGrpSpPr/>
          <p:nvPr/>
        </p:nvGrpSpPr>
        <p:grpSpPr>
          <a:xfrm>
            <a:off x="511248" y="2890649"/>
            <a:ext cx="11075392" cy="575182"/>
            <a:chOff x="511248" y="2763218"/>
            <a:chExt cx="11075392" cy="575182"/>
          </a:xfrm>
        </p:grpSpPr>
        <p:sp>
          <p:nvSpPr>
            <p:cNvPr id="14" name="Free-form: Shape 13">
              <a:extLst>
                <a:ext uri="{FF2B5EF4-FFF2-40B4-BE49-F238E27FC236}">
                  <a16:creationId xmlns:a16="http://schemas.microsoft.com/office/drawing/2014/main" id="{BFA6A3E3-E59B-C4F7-2104-9EA6D171F5CE}"/>
                </a:ext>
              </a:extLst>
            </p:cNvPr>
            <p:cNvSpPr/>
            <p:nvPr/>
          </p:nvSpPr>
          <p:spPr>
            <a:xfrm>
              <a:off x="1382319" y="2788771"/>
              <a:ext cx="10204321" cy="524077"/>
            </a:xfrm>
            <a:custGeom>
              <a:avLst/>
              <a:gdLst>
                <a:gd name="connsiteX0" fmla="*/ 0 w 4131019"/>
                <a:gd name="connsiteY0" fmla="*/ 0 h 570319"/>
                <a:gd name="connsiteX1" fmla="*/ 4131019 w 4131019"/>
                <a:gd name="connsiteY1" fmla="*/ 0 h 570319"/>
                <a:gd name="connsiteX2" fmla="*/ 4131019 w 4131019"/>
                <a:gd name="connsiteY2" fmla="*/ 570319 h 570319"/>
                <a:gd name="connsiteX3" fmla="*/ 0 w 4131019"/>
                <a:gd name="connsiteY3" fmla="*/ 570319 h 570319"/>
                <a:gd name="connsiteX4" fmla="*/ 0 w 4131019"/>
                <a:gd name="connsiteY4" fmla="*/ 0 h 5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019" h="570319">
                  <a:moveTo>
                    <a:pt x="0" y="0"/>
                  </a:moveTo>
                  <a:lnTo>
                    <a:pt x="4131019" y="0"/>
                  </a:lnTo>
                  <a:lnTo>
                    <a:pt x="4131019" y="570319"/>
                  </a:lnTo>
                  <a:lnTo>
                    <a:pt x="0" y="5703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359" tIns="60359" rIns="60359" bIns="60359" numCol="1" spcCol="1270" anchor="ctr" anchorCtr="0">
              <a:noAutofit/>
            </a:bodyPr>
            <a:lstStyle/>
            <a:p>
              <a:pPr marL="0" lvl="0" indent="0" algn="l" defTabSz="533400">
                <a:lnSpc>
                  <a:spcPct val="100000"/>
                </a:lnSpc>
                <a:spcBef>
                  <a:spcPct val="0"/>
                </a:spcBef>
                <a:spcAft>
                  <a:spcPct val="35000"/>
                </a:spcAft>
                <a:buNone/>
              </a:pPr>
              <a:r>
                <a:rPr lang="en-GB" sz="1400" b="1" kern="1200" noProof="0">
                  <a:solidFill>
                    <a:schemeClr val="tx1"/>
                  </a:solidFill>
                </a:rPr>
                <a:t>Further e-learning modules: </a:t>
              </a:r>
              <a:r>
                <a:rPr lang="en-GB" sz="1400">
                  <a:solidFill>
                    <a:schemeClr val="tx1"/>
                  </a:solidFill>
                </a:rPr>
                <a:t>taking you through each stage of strategic commissioning</a:t>
              </a:r>
              <a:endParaRPr lang="en-GB" sz="1400" kern="1200" noProof="0">
                <a:solidFill>
                  <a:schemeClr val="tx1"/>
                </a:solidFill>
              </a:endParaRPr>
            </a:p>
          </p:txBody>
        </p:sp>
        <p:grpSp>
          <p:nvGrpSpPr>
            <p:cNvPr id="30" name="Group 29">
              <a:extLst>
                <a:ext uri="{FF2B5EF4-FFF2-40B4-BE49-F238E27FC236}">
                  <a16:creationId xmlns:a16="http://schemas.microsoft.com/office/drawing/2014/main" id="{763699B8-BE14-EB42-F7A7-A1F43BF8756F}"/>
                </a:ext>
              </a:extLst>
            </p:cNvPr>
            <p:cNvGrpSpPr/>
            <p:nvPr/>
          </p:nvGrpSpPr>
          <p:grpSpPr>
            <a:xfrm>
              <a:off x="511248" y="2763218"/>
              <a:ext cx="578844" cy="575182"/>
              <a:chOff x="529768" y="2794420"/>
              <a:chExt cx="578844" cy="575182"/>
            </a:xfrm>
          </p:grpSpPr>
          <p:sp>
            <p:nvSpPr>
              <p:cNvPr id="10" name="Oval 9">
                <a:extLst>
                  <a:ext uri="{FF2B5EF4-FFF2-40B4-BE49-F238E27FC236}">
                    <a16:creationId xmlns:a16="http://schemas.microsoft.com/office/drawing/2014/main" id="{58FE0063-945E-DEC4-7B0A-E12C67EEFEE5}"/>
                  </a:ext>
                </a:extLst>
              </p:cNvPr>
              <p:cNvSpPr/>
              <p:nvPr/>
            </p:nvSpPr>
            <p:spPr>
              <a:xfrm>
                <a:off x="529768" y="2794420"/>
                <a:ext cx="575182" cy="575182"/>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15" name="Graphic 14" descr="Graduation cap with solid fill">
                <a:extLst>
                  <a:ext uri="{FF2B5EF4-FFF2-40B4-BE49-F238E27FC236}">
                    <a16:creationId xmlns:a16="http://schemas.microsoft.com/office/drawing/2014/main" id="{FB5A951C-18DE-97B6-14B8-441E3FAF18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154" y="2808187"/>
                <a:ext cx="563458" cy="547647"/>
              </a:xfrm>
              <a:prstGeom prst="rect">
                <a:avLst/>
              </a:prstGeom>
            </p:spPr>
          </p:pic>
        </p:grpSp>
      </p:grpSp>
      <p:grpSp>
        <p:nvGrpSpPr>
          <p:cNvPr id="51" name="Group 50">
            <a:extLst>
              <a:ext uri="{FF2B5EF4-FFF2-40B4-BE49-F238E27FC236}">
                <a16:creationId xmlns:a16="http://schemas.microsoft.com/office/drawing/2014/main" id="{D94CCCE9-84A8-507D-2BBD-8D27F21EB6E1}"/>
              </a:ext>
            </a:extLst>
          </p:cNvPr>
          <p:cNvGrpSpPr/>
          <p:nvPr/>
        </p:nvGrpSpPr>
        <p:grpSpPr>
          <a:xfrm>
            <a:off x="513079" y="1815880"/>
            <a:ext cx="11041145" cy="822207"/>
            <a:chOff x="513079" y="1815880"/>
            <a:chExt cx="11041145" cy="822207"/>
          </a:xfrm>
        </p:grpSpPr>
        <p:sp>
          <p:nvSpPr>
            <p:cNvPr id="25" name="Free-form: Shape 24">
              <a:extLst>
                <a:ext uri="{FF2B5EF4-FFF2-40B4-BE49-F238E27FC236}">
                  <a16:creationId xmlns:a16="http://schemas.microsoft.com/office/drawing/2014/main" id="{5C10417D-7FB0-3682-2D7B-17EBB97CB433}"/>
                </a:ext>
              </a:extLst>
            </p:cNvPr>
            <p:cNvSpPr/>
            <p:nvPr/>
          </p:nvSpPr>
          <p:spPr>
            <a:xfrm>
              <a:off x="1382319" y="1815880"/>
              <a:ext cx="10171905" cy="822207"/>
            </a:xfrm>
            <a:custGeom>
              <a:avLst/>
              <a:gdLst>
                <a:gd name="connsiteX0" fmla="*/ 0 w 4131019"/>
                <a:gd name="connsiteY0" fmla="*/ 0 h 570319"/>
                <a:gd name="connsiteX1" fmla="*/ 4131019 w 4131019"/>
                <a:gd name="connsiteY1" fmla="*/ 0 h 570319"/>
                <a:gd name="connsiteX2" fmla="*/ 4131019 w 4131019"/>
                <a:gd name="connsiteY2" fmla="*/ 570319 h 570319"/>
                <a:gd name="connsiteX3" fmla="*/ 0 w 4131019"/>
                <a:gd name="connsiteY3" fmla="*/ 570319 h 570319"/>
                <a:gd name="connsiteX4" fmla="*/ 0 w 4131019"/>
                <a:gd name="connsiteY4" fmla="*/ 0 h 5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019" h="570319">
                  <a:moveTo>
                    <a:pt x="0" y="0"/>
                  </a:moveTo>
                  <a:lnTo>
                    <a:pt x="4131019" y="0"/>
                  </a:lnTo>
                  <a:lnTo>
                    <a:pt x="4131019" y="570319"/>
                  </a:lnTo>
                  <a:lnTo>
                    <a:pt x="0" y="5703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359" tIns="60359" rIns="60359" bIns="60359" numCol="1" spcCol="1270" anchor="ctr" anchorCtr="0">
              <a:noAutofit/>
            </a:bodyPr>
            <a:lstStyle/>
            <a:p>
              <a:pPr lvl="0" defTabSz="533400">
                <a:spcBef>
                  <a:spcPct val="0"/>
                </a:spcBef>
                <a:spcAft>
                  <a:spcPct val="35000"/>
                </a:spcAft>
              </a:pPr>
              <a:r>
                <a:rPr lang="en-GB" sz="1400" b="1"/>
                <a:t>Wider action learning and implementation support :</a:t>
              </a:r>
              <a:r>
                <a:rPr lang="en-GB" sz="1400"/>
                <a:t> a 12-month programme for every system - Commissioning in Practice: action learning to catalyse neighbourhood and IHO contracts</a:t>
              </a:r>
            </a:p>
          </p:txBody>
        </p:sp>
        <p:grpSp>
          <p:nvGrpSpPr>
            <p:cNvPr id="31" name="Group 30">
              <a:extLst>
                <a:ext uri="{FF2B5EF4-FFF2-40B4-BE49-F238E27FC236}">
                  <a16:creationId xmlns:a16="http://schemas.microsoft.com/office/drawing/2014/main" id="{02656DF5-B449-B63B-E2F4-E329C1295AE5}"/>
                </a:ext>
              </a:extLst>
            </p:cNvPr>
            <p:cNvGrpSpPr/>
            <p:nvPr/>
          </p:nvGrpSpPr>
          <p:grpSpPr>
            <a:xfrm>
              <a:off x="513079" y="1939392"/>
              <a:ext cx="575182" cy="575182"/>
              <a:chOff x="539292" y="3763527"/>
              <a:chExt cx="575182" cy="575182"/>
            </a:xfrm>
          </p:grpSpPr>
          <p:sp>
            <p:nvSpPr>
              <p:cNvPr id="17" name="Oval 16">
                <a:extLst>
                  <a:ext uri="{FF2B5EF4-FFF2-40B4-BE49-F238E27FC236}">
                    <a16:creationId xmlns:a16="http://schemas.microsoft.com/office/drawing/2014/main" id="{BFE5D7AC-4F3E-D835-03EE-86490C3B58B2}"/>
                  </a:ext>
                </a:extLst>
              </p:cNvPr>
              <p:cNvSpPr/>
              <p:nvPr/>
            </p:nvSpPr>
            <p:spPr>
              <a:xfrm>
                <a:off x="539292" y="3763527"/>
                <a:ext cx="575182" cy="575182"/>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40" name="Graphic 39" descr="Briefcase outline">
                <a:extLst>
                  <a:ext uri="{FF2B5EF4-FFF2-40B4-BE49-F238E27FC236}">
                    <a16:creationId xmlns:a16="http://schemas.microsoft.com/office/drawing/2014/main" id="{DEABA9C2-4397-0079-5EE8-30A1E78884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4166" y="3840367"/>
                <a:ext cx="425434" cy="421502"/>
              </a:xfrm>
              <a:prstGeom prst="rect">
                <a:avLst/>
              </a:prstGeom>
            </p:spPr>
          </p:pic>
        </p:grpSp>
      </p:grpSp>
      <p:grpSp>
        <p:nvGrpSpPr>
          <p:cNvPr id="55" name="Group 54">
            <a:extLst>
              <a:ext uri="{FF2B5EF4-FFF2-40B4-BE49-F238E27FC236}">
                <a16:creationId xmlns:a16="http://schemas.microsoft.com/office/drawing/2014/main" id="{82A2E0B4-74ED-3F55-1C56-CC25DC559723}"/>
              </a:ext>
            </a:extLst>
          </p:cNvPr>
          <p:cNvGrpSpPr/>
          <p:nvPr/>
        </p:nvGrpSpPr>
        <p:grpSpPr>
          <a:xfrm>
            <a:off x="513079" y="3718393"/>
            <a:ext cx="11128047" cy="829281"/>
            <a:chOff x="513079" y="3525699"/>
            <a:chExt cx="11128047" cy="829281"/>
          </a:xfrm>
        </p:grpSpPr>
        <p:sp>
          <p:nvSpPr>
            <p:cNvPr id="19" name="Free-form: Shape 18">
              <a:extLst>
                <a:ext uri="{FF2B5EF4-FFF2-40B4-BE49-F238E27FC236}">
                  <a16:creationId xmlns:a16="http://schemas.microsoft.com/office/drawing/2014/main" id="{74E2F2AC-D8C6-13FF-F05C-682A489B79B8}"/>
                </a:ext>
              </a:extLst>
            </p:cNvPr>
            <p:cNvSpPr/>
            <p:nvPr/>
          </p:nvSpPr>
          <p:spPr>
            <a:xfrm>
              <a:off x="1382319" y="3525699"/>
              <a:ext cx="10258807" cy="829281"/>
            </a:xfrm>
            <a:custGeom>
              <a:avLst/>
              <a:gdLst>
                <a:gd name="connsiteX0" fmla="*/ 0 w 4131019"/>
                <a:gd name="connsiteY0" fmla="*/ 0 h 570319"/>
                <a:gd name="connsiteX1" fmla="*/ 4131019 w 4131019"/>
                <a:gd name="connsiteY1" fmla="*/ 0 h 570319"/>
                <a:gd name="connsiteX2" fmla="*/ 4131019 w 4131019"/>
                <a:gd name="connsiteY2" fmla="*/ 570319 h 570319"/>
                <a:gd name="connsiteX3" fmla="*/ 0 w 4131019"/>
                <a:gd name="connsiteY3" fmla="*/ 570319 h 570319"/>
                <a:gd name="connsiteX4" fmla="*/ 0 w 4131019"/>
                <a:gd name="connsiteY4" fmla="*/ 0 h 5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019" h="570319">
                  <a:moveTo>
                    <a:pt x="0" y="0"/>
                  </a:moveTo>
                  <a:lnTo>
                    <a:pt x="4131019" y="0"/>
                  </a:lnTo>
                  <a:lnTo>
                    <a:pt x="4131019" y="570319"/>
                  </a:lnTo>
                  <a:lnTo>
                    <a:pt x="0" y="5703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359" tIns="60359" rIns="60359" bIns="60359" numCol="1" spcCol="1270" anchor="ctr" anchorCtr="0">
              <a:noAutofit/>
            </a:bodyPr>
            <a:lstStyle/>
            <a:p>
              <a:pPr marL="0" lvl="0" indent="0" algn="l" defTabSz="533400">
                <a:lnSpc>
                  <a:spcPct val="100000"/>
                </a:lnSpc>
                <a:spcBef>
                  <a:spcPct val="0"/>
                </a:spcBef>
                <a:spcAft>
                  <a:spcPct val="35000"/>
                </a:spcAft>
                <a:buNone/>
              </a:pPr>
              <a:r>
                <a:rPr lang="en-GB" sz="1400" b="1" kern="1200" noProof="0"/>
                <a:t>Strategic commissioning learning forum:</a:t>
              </a:r>
              <a:r>
                <a:rPr lang="en-GB" sz="1400" kern="1200" noProof="0"/>
                <a:t> hear from experts, connect with peers, and share learning grounded in real commissioning challenges. These session will take place monthly covering topics such as; how we embed value-based care at scale, to building an intelligence function, what we really mean by the payer function and how to set it up</a:t>
              </a:r>
            </a:p>
          </p:txBody>
        </p:sp>
        <p:grpSp>
          <p:nvGrpSpPr>
            <p:cNvPr id="34" name="Group 33">
              <a:extLst>
                <a:ext uri="{FF2B5EF4-FFF2-40B4-BE49-F238E27FC236}">
                  <a16:creationId xmlns:a16="http://schemas.microsoft.com/office/drawing/2014/main" id="{D1F94C57-B9EA-F632-53DD-F844BD926716}"/>
                </a:ext>
              </a:extLst>
            </p:cNvPr>
            <p:cNvGrpSpPr/>
            <p:nvPr/>
          </p:nvGrpSpPr>
          <p:grpSpPr>
            <a:xfrm>
              <a:off x="513079" y="3652748"/>
              <a:ext cx="575182" cy="575182"/>
              <a:chOff x="529768" y="3838219"/>
              <a:chExt cx="575182" cy="575182"/>
            </a:xfrm>
          </p:grpSpPr>
          <p:sp>
            <p:nvSpPr>
              <p:cNvPr id="29" name="Oval 28">
                <a:extLst>
                  <a:ext uri="{FF2B5EF4-FFF2-40B4-BE49-F238E27FC236}">
                    <a16:creationId xmlns:a16="http://schemas.microsoft.com/office/drawing/2014/main" id="{4CE8569B-78A9-AF11-4515-0B1CFC97D96D}"/>
                  </a:ext>
                </a:extLst>
              </p:cNvPr>
              <p:cNvSpPr/>
              <p:nvPr/>
            </p:nvSpPr>
            <p:spPr>
              <a:xfrm>
                <a:off x="529768" y="3838219"/>
                <a:ext cx="575182" cy="575182"/>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33" name="Graphic 32" descr="Meeting with solid fill">
                <a:extLst>
                  <a:ext uri="{FF2B5EF4-FFF2-40B4-BE49-F238E27FC236}">
                    <a16:creationId xmlns:a16="http://schemas.microsoft.com/office/drawing/2014/main" id="{AC22FB23-39CF-0221-3C8E-99C7F40EE6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143" y="3935594"/>
                <a:ext cx="380431" cy="380431"/>
              </a:xfrm>
              <a:prstGeom prst="rect">
                <a:avLst/>
              </a:prstGeom>
            </p:spPr>
          </p:pic>
        </p:grpSp>
      </p:grpSp>
      <p:grpSp>
        <p:nvGrpSpPr>
          <p:cNvPr id="53" name="Group 52">
            <a:extLst>
              <a:ext uri="{FF2B5EF4-FFF2-40B4-BE49-F238E27FC236}">
                <a16:creationId xmlns:a16="http://schemas.microsoft.com/office/drawing/2014/main" id="{343FC06A-F377-B8F8-21FC-B44B55B9B5D5}"/>
              </a:ext>
            </a:extLst>
          </p:cNvPr>
          <p:cNvGrpSpPr/>
          <p:nvPr/>
        </p:nvGrpSpPr>
        <p:grpSpPr>
          <a:xfrm>
            <a:off x="513079" y="4800236"/>
            <a:ext cx="11128046" cy="575182"/>
            <a:chOff x="513079" y="4791251"/>
            <a:chExt cx="11128046" cy="575182"/>
          </a:xfrm>
        </p:grpSpPr>
        <p:sp>
          <p:nvSpPr>
            <p:cNvPr id="43" name="Free-form: Shape 42">
              <a:extLst>
                <a:ext uri="{FF2B5EF4-FFF2-40B4-BE49-F238E27FC236}">
                  <a16:creationId xmlns:a16="http://schemas.microsoft.com/office/drawing/2014/main" id="{11E13C14-7455-2061-7B48-F34464E62E0A}"/>
                </a:ext>
              </a:extLst>
            </p:cNvPr>
            <p:cNvSpPr/>
            <p:nvPr/>
          </p:nvSpPr>
          <p:spPr>
            <a:xfrm>
              <a:off x="1382319" y="4889082"/>
              <a:ext cx="10258806" cy="379521"/>
            </a:xfrm>
            <a:custGeom>
              <a:avLst/>
              <a:gdLst>
                <a:gd name="connsiteX0" fmla="*/ 0 w 4131019"/>
                <a:gd name="connsiteY0" fmla="*/ 0 h 570319"/>
                <a:gd name="connsiteX1" fmla="*/ 4131019 w 4131019"/>
                <a:gd name="connsiteY1" fmla="*/ 0 h 570319"/>
                <a:gd name="connsiteX2" fmla="*/ 4131019 w 4131019"/>
                <a:gd name="connsiteY2" fmla="*/ 570319 h 570319"/>
                <a:gd name="connsiteX3" fmla="*/ 0 w 4131019"/>
                <a:gd name="connsiteY3" fmla="*/ 570319 h 570319"/>
                <a:gd name="connsiteX4" fmla="*/ 0 w 4131019"/>
                <a:gd name="connsiteY4" fmla="*/ 0 h 5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1019" h="570319">
                  <a:moveTo>
                    <a:pt x="0" y="0"/>
                  </a:moveTo>
                  <a:lnTo>
                    <a:pt x="4131019" y="0"/>
                  </a:lnTo>
                  <a:lnTo>
                    <a:pt x="4131019" y="570319"/>
                  </a:lnTo>
                  <a:lnTo>
                    <a:pt x="0" y="5703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359" tIns="60359" rIns="60359" bIns="60359" numCol="1" spcCol="1270" anchor="ctr" anchorCtr="0">
              <a:noAutofit/>
            </a:bodyPr>
            <a:lstStyle/>
            <a:p>
              <a:pPr marL="0" lvl="0" indent="0" algn="l" defTabSz="533400">
                <a:lnSpc>
                  <a:spcPct val="100000"/>
                </a:lnSpc>
                <a:spcBef>
                  <a:spcPct val="0"/>
                </a:spcBef>
                <a:spcAft>
                  <a:spcPct val="35000"/>
                </a:spcAft>
                <a:buNone/>
              </a:pPr>
              <a:r>
                <a:rPr lang="en-GB" sz="1400" b="1" kern="1200" noProof="0"/>
                <a:t>Neighbourhood learning networks: </a:t>
              </a:r>
              <a:r>
                <a:rPr lang="en-GB" sz="1400" kern="1200" noProof="0"/>
                <a:t>to support practical commissioning for neighbourhood health models</a:t>
              </a:r>
              <a:r>
                <a:rPr lang="en-GB" sz="1400" b="1" kern="1200" noProof="0"/>
                <a:t>.</a:t>
              </a:r>
            </a:p>
          </p:txBody>
        </p:sp>
        <p:grpSp>
          <p:nvGrpSpPr>
            <p:cNvPr id="38" name="Group 37">
              <a:extLst>
                <a:ext uri="{FF2B5EF4-FFF2-40B4-BE49-F238E27FC236}">
                  <a16:creationId xmlns:a16="http://schemas.microsoft.com/office/drawing/2014/main" id="{1B9F872A-ABB8-007E-35F5-C41629BF57CD}"/>
                </a:ext>
              </a:extLst>
            </p:cNvPr>
            <p:cNvGrpSpPr/>
            <p:nvPr/>
          </p:nvGrpSpPr>
          <p:grpSpPr>
            <a:xfrm>
              <a:off x="513079" y="4791251"/>
              <a:ext cx="575182" cy="575182"/>
              <a:chOff x="492729" y="4791251"/>
              <a:chExt cx="575182" cy="575182"/>
            </a:xfrm>
          </p:grpSpPr>
          <p:sp>
            <p:nvSpPr>
              <p:cNvPr id="24" name="Oval 23">
                <a:extLst>
                  <a:ext uri="{FF2B5EF4-FFF2-40B4-BE49-F238E27FC236}">
                    <a16:creationId xmlns:a16="http://schemas.microsoft.com/office/drawing/2014/main" id="{029CF037-5CF9-AC27-EEA0-BFF0776ED5FC}"/>
                  </a:ext>
                </a:extLst>
              </p:cNvPr>
              <p:cNvSpPr/>
              <p:nvPr/>
            </p:nvSpPr>
            <p:spPr>
              <a:xfrm>
                <a:off x="492729" y="4791251"/>
                <a:ext cx="575182" cy="575182"/>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37" name="Graphic 36" descr="Social network with solid fill">
                <a:extLst>
                  <a:ext uri="{FF2B5EF4-FFF2-40B4-BE49-F238E27FC236}">
                    <a16:creationId xmlns:a16="http://schemas.microsoft.com/office/drawing/2014/main" id="{46E10764-9FA9-5556-C340-8F4336B7FA0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0952" y="4859474"/>
                <a:ext cx="438736" cy="438736"/>
              </a:xfrm>
              <a:prstGeom prst="rect">
                <a:avLst/>
              </a:prstGeom>
            </p:spPr>
          </p:pic>
        </p:grpSp>
      </p:grpSp>
      <p:grpSp>
        <p:nvGrpSpPr>
          <p:cNvPr id="54" name="Group 53">
            <a:extLst>
              <a:ext uri="{FF2B5EF4-FFF2-40B4-BE49-F238E27FC236}">
                <a16:creationId xmlns:a16="http://schemas.microsoft.com/office/drawing/2014/main" id="{44BF6C88-CD07-95FD-A63D-392F8885353E}"/>
              </a:ext>
            </a:extLst>
          </p:cNvPr>
          <p:cNvGrpSpPr/>
          <p:nvPr/>
        </p:nvGrpSpPr>
        <p:grpSpPr>
          <a:xfrm>
            <a:off x="513079" y="5627981"/>
            <a:ext cx="10296602" cy="575182"/>
            <a:chOff x="513079" y="5627981"/>
            <a:chExt cx="10296602" cy="575182"/>
          </a:xfrm>
        </p:grpSpPr>
        <p:sp>
          <p:nvSpPr>
            <p:cNvPr id="4" name="TextBox 3">
              <a:extLst>
                <a:ext uri="{FF2B5EF4-FFF2-40B4-BE49-F238E27FC236}">
                  <a16:creationId xmlns:a16="http://schemas.microsoft.com/office/drawing/2014/main" id="{E08E5F4F-A384-8C2B-B5CE-60726C1607E1}"/>
                </a:ext>
              </a:extLst>
            </p:cNvPr>
            <p:cNvSpPr txBox="1"/>
            <p:nvPr/>
          </p:nvSpPr>
          <p:spPr>
            <a:xfrm>
              <a:off x="1382319" y="5653962"/>
              <a:ext cx="9427362" cy="523220"/>
            </a:xfrm>
            <a:prstGeom prst="rect">
              <a:avLst/>
            </a:prstGeom>
            <a:noFill/>
          </p:spPr>
          <p:txBody>
            <a:bodyPr wrap="square">
              <a:spAutoFit/>
            </a:bodyPr>
            <a:lstStyle/>
            <a:p>
              <a:r>
                <a:rPr lang="en-GB" sz="1400" b="1"/>
                <a:t>Commissioning intelligence centre: </a:t>
              </a:r>
              <a:r>
                <a:rPr lang="en-GB" sz="1400"/>
                <a:t> national support offer helping ICBS make better, faster commissioning decisions by bringing together evidence, analytics and specialist expertise.</a:t>
              </a:r>
            </a:p>
          </p:txBody>
        </p:sp>
        <p:grpSp>
          <p:nvGrpSpPr>
            <p:cNvPr id="42" name="Group 41">
              <a:extLst>
                <a:ext uri="{FF2B5EF4-FFF2-40B4-BE49-F238E27FC236}">
                  <a16:creationId xmlns:a16="http://schemas.microsoft.com/office/drawing/2014/main" id="{E5E5C95D-9D22-8B0A-45DF-40ECDFD18AA6}"/>
                </a:ext>
              </a:extLst>
            </p:cNvPr>
            <p:cNvGrpSpPr/>
            <p:nvPr/>
          </p:nvGrpSpPr>
          <p:grpSpPr>
            <a:xfrm>
              <a:off x="513079" y="5627981"/>
              <a:ext cx="575182" cy="575182"/>
              <a:chOff x="495968" y="5631128"/>
              <a:chExt cx="575182" cy="575182"/>
            </a:xfrm>
          </p:grpSpPr>
          <p:sp>
            <p:nvSpPr>
              <p:cNvPr id="27" name="Oval 26">
                <a:extLst>
                  <a:ext uri="{FF2B5EF4-FFF2-40B4-BE49-F238E27FC236}">
                    <a16:creationId xmlns:a16="http://schemas.microsoft.com/office/drawing/2014/main" id="{E215E26E-1579-7033-A821-79D3078B1152}"/>
                  </a:ext>
                </a:extLst>
              </p:cNvPr>
              <p:cNvSpPr/>
              <p:nvPr/>
            </p:nvSpPr>
            <p:spPr>
              <a:xfrm>
                <a:off x="495968" y="5631128"/>
                <a:ext cx="575182" cy="575182"/>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endParaRPr lang="en-GB" noProof="0"/>
              </a:p>
            </p:txBody>
          </p:sp>
          <p:pic>
            <p:nvPicPr>
              <p:cNvPr id="41" name="Graphic 40" descr="Head with gears with solid fill">
                <a:extLst>
                  <a:ext uri="{FF2B5EF4-FFF2-40B4-BE49-F238E27FC236}">
                    <a16:creationId xmlns:a16="http://schemas.microsoft.com/office/drawing/2014/main" id="{73016504-DD95-85A7-A0CC-03287803C6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0339" y="5715499"/>
                <a:ext cx="406441" cy="406441"/>
              </a:xfrm>
              <a:prstGeom prst="rect">
                <a:avLst/>
              </a:prstGeom>
            </p:spPr>
          </p:pic>
        </p:grpSp>
      </p:grpSp>
    </p:spTree>
    <p:extLst>
      <p:ext uri="{BB962C8B-B14F-4D97-AF65-F5344CB8AC3E}">
        <p14:creationId xmlns:p14="http://schemas.microsoft.com/office/powerpoint/2010/main" val="61001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00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 id="{FF526744-B6D3-4948-ACBF-62411BD3D9B4}" vid="{DE3C779E-0309-4E94-A9FE-BC7467F214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df9d74-517e-4535-b23f-d9b6617b0afa">
      <Terms xmlns="http://schemas.microsoft.com/office/infopath/2007/PartnerControls"/>
    </lcf76f155ced4ddcb4097134ff3c332f>
    <TaxCatchAll xmlns="177bd6bd-d1dd-4aae-b14f-42a530d5e75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DEC924FF1FC6479420D755D713AB35" ma:contentTypeVersion="11" ma:contentTypeDescription="Create a new document." ma:contentTypeScope="" ma:versionID="70d57eec2b8a3b84df6ddb8730c74d3f">
  <xsd:schema xmlns:xsd="http://www.w3.org/2001/XMLSchema" xmlns:xs="http://www.w3.org/2001/XMLSchema" xmlns:p="http://schemas.microsoft.com/office/2006/metadata/properties" xmlns:ns2="29df9d74-517e-4535-b23f-d9b6617b0afa" xmlns:ns3="177bd6bd-d1dd-4aae-b14f-42a530d5e750" targetNamespace="http://schemas.microsoft.com/office/2006/metadata/properties" ma:root="true" ma:fieldsID="35a1680980cdde625d291df7b844d581" ns2:_="" ns3:_="">
    <xsd:import namespace="29df9d74-517e-4535-b23f-d9b6617b0afa"/>
    <xsd:import namespace="177bd6bd-d1dd-4aae-b14f-42a530d5e7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df9d74-517e-4535-b23f-d9b6617b0a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7bd6bd-d1dd-4aae-b14f-42a530d5e75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420c3dd-ccd6-49f6-8282-cca6e55f1a70}" ma:internalName="TaxCatchAll" ma:showField="CatchAllData" ma:web="177bd6bd-d1dd-4aae-b14f-42a530d5e7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2B3C52-C4E5-4003-8240-632FDE102EAB}">
  <ds:schemaRefs>
    <ds:schemaRef ds:uri="http://schemas.microsoft.com/office/2006/documentManagement/types"/>
    <ds:schemaRef ds:uri="http://purl.org/dc/elements/1.1/"/>
    <ds:schemaRef ds:uri="177bd6bd-d1dd-4aae-b14f-42a530d5e750"/>
    <ds:schemaRef ds:uri="http://purl.org/dc/dcmitype/"/>
    <ds:schemaRef ds:uri="http://www.w3.org/XML/1998/namespace"/>
    <ds:schemaRef ds:uri="http://purl.org/dc/terms/"/>
    <ds:schemaRef ds:uri="29df9d74-517e-4535-b23f-d9b6617b0afa"/>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2AD6C01-72E5-486C-9537-5735E5A326EC}">
  <ds:schemaRefs>
    <ds:schemaRef ds:uri="177bd6bd-d1dd-4aae-b14f-42a530d5e750"/>
    <ds:schemaRef ds:uri="29df9d74-517e-4535-b23f-d9b6617b0af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B6D4F5-ECA0-4A22-A4DD-3335756FD664}">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 England 2023 Template</Template>
  <TotalTime>4</TotalTime>
  <Words>1319</Words>
  <Application>Microsoft Office PowerPoint</Application>
  <PresentationFormat>Widescreen</PresentationFormat>
  <Paragraphs>84</Paragraphs>
  <Slides>7</Slides>
  <Notes>3</Notes>
  <HiddenSlides>3</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NHSD-Refresh-Theme-NOV1120B</vt:lpstr>
      <vt:lpstr>Strategic Commissioning Development Programme</vt:lpstr>
      <vt:lpstr>What is Strategic Commissioning?</vt:lpstr>
      <vt:lpstr>What is the Strategic Commissioning Development Programme?</vt:lpstr>
      <vt:lpstr>What’s on offer</vt:lpstr>
      <vt:lpstr>Commissioning Intelligence Centre</vt:lpstr>
      <vt:lpstr>What’s on offer</vt:lpstr>
      <vt:lpstr>PowerPoint Presentation</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BULLIMORE, Thomas (NHS ENGLAND)</dc:creator>
  <cp:lastModifiedBy>MCILROY, Rachel (NHS ENGLAND)</cp:lastModifiedBy>
  <cp:revision>2</cp:revision>
  <dcterms:created xsi:type="dcterms:W3CDTF">2025-11-28T12:48:14Z</dcterms:created>
  <dcterms:modified xsi:type="dcterms:W3CDTF">2026-07-30T10:20:50Z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0x01010000DEC924FF1FC6479420D755D713AB35</vt:lpwstr>
  </property>
  <property fmtid="{D5CDD505-2E9C-101B-9397-08002B2CF9AE}" pid="3" name="_dlc_DocIdItemGuid">
    <vt:lpwstr>56579ddb-1cdf-4035-9a3d-2da04fab6c26</vt:lpwstr>
  </property>
  <property fmtid="{D5CDD505-2E9C-101B-9397-08002B2CF9AE}" pid="4" name="MediaServiceImageTags">
    <vt:lpwstr/>
  </property>
</Properties>
</file>